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1"/>
  </p:notesMasterIdLst>
  <p:sldIdLst>
    <p:sldId id="257" r:id="rId2"/>
    <p:sldId id="258" r:id="rId3"/>
    <p:sldId id="310" r:id="rId4"/>
    <p:sldId id="304" r:id="rId5"/>
    <p:sldId id="259" r:id="rId6"/>
    <p:sldId id="306" r:id="rId7"/>
    <p:sldId id="318" r:id="rId8"/>
    <p:sldId id="319" r:id="rId9"/>
    <p:sldId id="307" r:id="rId10"/>
    <p:sldId id="261" r:id="rId11"/>
    <p:sldId id="321" r:id="rId12"/>
    <p:sldId id="262" r:id="rId13"/>
    <p:sldId id="301" r:id="rId14"/>
    <p:sldId id="311" r:id="rId15"/>
    <p:sldId id="264" r:id="rId16"/>
    <p:sldId id="265" r:id="rId17"/>
    <p:sldId id="315" r:id="rId18"/>
    <p:sldId id="316" r:id="rId19"/>
    <p:sldId id="320" r:id="rId20"/>
    <p:sldId id="317" r:id="rId21"/>
    <p:sldId id="272" r:id="rId22"/>
    <p:sldId id="295" r:id="rId23"/>
    <p:sldId id="296" r:id="rId24"/>
    <p:sldId id="322" r:id="rId25"/>
    <p:sldId id="297" r:id="rId26"/>
    <p:sldId id="298" r:id="rId27"/>
    <p:sldId id="299" r:id="rId28"/>
    <p:sldId id="275" r:id="rId29"/>
    <p:sldId id="323" r:id="rId30"/>
    <p:sldId id="278" r:id="rId31"/>
    <p:sldId id="282" r:id="rId32"/>
    <p:sldId id="283" r:id="rId33"/>
    <p:sldId id="284" r:id="rId34"/>
    <p:sldId id="285" r:id="rId35"/>
    <p:sldId id="286" r:id="rId36"/>
    <p:sldId id="287" r:id="rId37"/>
    <p:sldId id="288" r:id="rId38"/>
    <p:sldId id="289" r:id="rId39"/>
    <p:sldId id="314" r:id="rId40"/>
    <p:sldId id="290" r:id="rId41"/>
    <p:sldId id="291" r:id="rId42"/>
    <p:sldId id="292" r:id="rId43"/>
    <p:sldId id="293" r:id="rId44"/>
    <p:sldId id="294" r:id="rId45"/>
    <p:sldId id="312" r:id="rId46"/>
    <p:sldId id="302" r:id="rId47"/>
    <p:sldId id="303" r:id="rId48"/>
    <p:sldId id="280" r:id="rId49"/>
    <p:sldId id="279" r:id="rId5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7" d="100"/>
          <a:sy n="57" d="100"/>
        </p:scale>
        <p:origin x="-1061" y="-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notesMaster" Target="notesMasters/notesMaster1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4D50AA-5309-4F28-88B6-713B94F535D3}" type="datetimeFigureOut">
              <a:rPr lang="en-IN" smtClean="0"/>
              <a:t>02-11-2012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B29134-44E3-4CC4-8874-F9CE2356BB1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70854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B29134-44E3-4CC4-8874-F9CE2356BB1C}" type="slidenum">
              <a:rPr lang="en-IN" smtClean="0"/>
              <a:pPr/>
              <a:t>7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11496891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B29134-44E3-4CC4-8874-F9CE2356BB1C}" type="slidenum">
              <a:rPr lang="en-IN" smtClean="0"/>
              <a:t>17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6668448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0694EC-7B49-44E1-8D9A-BE3010BF44FD}" type="datetime1">
              <a:rPr lang="en-IN" smtClean="0"/>
              <a:t>02-11-2012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027DF-0372-47E2-9D01-F9650094700F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9415612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564A81-673B-4F7F-9ECB-8445CBA04C0F}" type="datetime1">
              <a:rPr lang="en-IN" smtClean="0"/>
              <a:t>02-11-2012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027DF-0372-47E2-9D01-F9650094700F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874929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FBFEF-0DD6-42B4-9694-40C3C41CFEC6}" type="datetime1">
              <a:rPr lang="en-IN" smtClean="0"/>
              <a:t>02-11-2012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027DF-0372-47E2-9D01-F9650094700F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542935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C67951-6495-453E-A172-D58D6078F142}" type="datetime1">
              <a:rPr lang="en-IN" smtClean="0"/>
              <a:t>02-11-2012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027DF-0372-47E2-9D01-F9650094700F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8149741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5FD8A7-6705-4669-96E4-E91E323ED060}" type="datetime1">
              <a:rPr lang="en-IN" smtClean="0"/>
              <a:t>02-11-2012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027DF-0372-47E2-9D01-F9650094700F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877372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3E91A-7925-4F26-A9A5-914DBD710187}" type="datetime1">
              <a:rPr lang="en-IN" smtClean="0"/>
              <a:t>02-11-2012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027DF-0372-47E2-9D01-F9650094700F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8156832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59766-B963-42E9-A8EA-AF9410DABFDD}" type="datetime1">
              <a:rPr lang="en-IN" smtClean="0"/>
              <a:t>02-11-2012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027DF-0372-47E2-9D01-F9650094700F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0448863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64A7B4-C6F4-4D63-9BF6-A95CCD8DF3D8}" type="datetime1">
              <a:rPr lang="en-IN" smtClean="0"/>
              <a:t>02-11-2012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027DF-0372-47E2-9D01-F9650094700F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205876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A5B6A-B1BC-4D13-A6BD-A74417B45C37}" type="datetime1">
              <a:rPr lang="en-IN" smtClean="0"/>
              <a:t>02-11-2012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027DF-0372-47E2-9D01-F9650094700F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6253169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E1B7C-0723-415D-89B7-F4446C4743AD}" type="datetime1">
              <a:rPr lang="en-IN" smtClean="0"/>
              <a:t>02-11-2012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027DF-0372-47E2-9D01-F9650094700F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0813860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02BF80-A60A-4231-AD2B-E371660D349B}" type="datetime1">
              <a:rPr lang="en-IN" smtClean="0"/>
              <a:t>02-11-2012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027DF-0372-47E2-9D01-F9650094700F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7887963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E6362F-AD9B-4E02-AC85-36505B8BBD26}" type="datetime1">
              <a:rPr lang="en-IN" smtClean="0"/>
              <a:t>02-11-2012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B027DF-0372-47E2-9D01-F9650094700F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045679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png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0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3.png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9.png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4.png"/><Relationship Id="rId5" Type="http://schemas.openxmlformats.org/officeDocument/2006/relationships/image" Target="../media/image33.png"/><Relationship Id="rId4" Type="http://schemas.openxmlformats.org/officeDocument/2006/relationships/image" Target="../media/image32.png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png"/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png"/><Relationship Id="rId2" Type="http://schemas.openxmlformats.org/officeDocument/2006/relationships/image" Target="../media/image37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png"/><Relationship Id="rId2" Type="http://schemas.openxmlformats.org/officeDocument/2006/relationships/image" Target="../media/image39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2.png"/><Relationship Id="rId2" Type="http://schemas.openxmlformats.org/officeDocument/2006/relationships/image" Target="../media/image4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3.png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5.png"/><Relationship Id="rId2" Type="http://schemas.openxmlformats.org/officeDocument/2006/relationships/image" Target="../media/image44.pn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6.png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8.png"/><Relationship Id="rId2" Type="http://schemas.openxmlformats.org/officeDocument/2006/relationships/image" Target="../media/image47.png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XdjCCkFUBKU" TargetMode="External"/><Relationship Id="rId2" Type="http://schemas.openxmlformats.org/officeDocument/2006/relationships/hyperlink" Target="http://www.cs.cmu.edu/~aberger/maxent.html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65820" y="692696"/>
            <a:ext cx="7772400" cy="1830065"/>
          </a:xfrm>
        </p:spPr>
        <p:txBody>
          <a:bodyPr/>
          <a:lstStyle/>
          <a:p>
            <a:r>
              <a:rPr lang="en-US" dirty="0" smtClean="0">
                <a:solidFill>
                  <a:schemeClr val="tx2"/>
                </a:solidFill>
              </a:rPr>
              <a:t>Smoothing Techniques – A Primer</a:t>
            </a:r>
            <a:endParaRPr lang="en-IN" dirty="0">
              <a:solidFill>
                <a:schemeClr val="tx2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55852" y="2852936"/>
            <a:ext cx="6400800" cy="1368152"/>
          </a:xfrm>
        </p:spPr>
        <p:txBody>
          <a:bodyPr>
            <a:normAutofit/>
          </a:bodyPr>
          <a:lstStyle/>
          <a:p>
            <a:r>
              <a:rPr lang="en-US" sz="2000" dirty="0" smtClean="0">
                <a:solidFill>
                  <a:srgbClr val="C00000"/>
                </a:solidFill>
              </a:rPr>
              <a:t>Deepak </a:t>
            </a:r>
            <a:r>
              <a:rPr lang="en-US" sz="2000" dirty="0" err="1" smtClean="0">
                <a:solidFill>
                  <a:srgbClr val="C00000"/>
                </a:solidFill>
              </a:rPr>
              <a:t>Suyel</a:t>
            </a:r>
            <a:endParaRPr lang="en-US" sz="2000" dirty="0" smtClean="0">
              <a:solidFill>
                <a:srgbClr val="C00000"/>
              </a:solidFill>
            </a:endParaRPr>
          </a:p>
          <a:p>
            <a:r>
              <a:rPr lang="en-US" sz="2000" dirty="0" err="1" smtClean="0">
                <a:solidFill>
                  <a:srgbClr val="C00000"/>
                </a:solidFill>
              </a:rPr>
              <a:t>Geetanjali</a:t>
            </a:r>
            <a:r>
              <a:rPr lang="en-US" sz="2000" dirty="0" smtClean="0">
                <a:solidFill>
                  <a:srgbClr val="C00000"/>
                </a:solidFill>
              </a:rPr>
              <a:t> </a:t>
            </a:r>
            <a:r>
              <a:rPr lang="en-US" sz="2000" dirty="0" err="1" smtClean="0">
                <a:solidFill>
                  <a:srgbClr val="C00000"/>
                </a:solidFill>
              </a:rPr>
              <a:t>Rakshit</a:t>
            </a:r>
            <a:endParaRPr lang="en-US" sz="2000" dirty="0" smtClean="0">
              <a:solidFill>
                <a:srgbClr val="C00000"/>
              </a:solidFill>
            </a:endParaRPr>
          </a:p>
          <a:p>
            <a:r>
              <a:rPr lang="en-US" sz="2000" dirty="0" err="1" smtClean="0">
                <a:solidFill>
                  <a:srgbClr val="C00000"/>
                </a:solidFill>
              </a:rPr>
              <a:t>Sachin</a:t>
            </a:r>
            <a:r>
              <a:rPr lang="en-US" sz="2000" dirty="0" smtClean="0">
                <a:solidFill>
                  <a:srgbClr val="C00000"/>
                </a:solidFill>
              </a:rPr>
              <a:t> </a:t>
            </a:r>
            <a:r>
              <a:rPr lang="en-US" sz="2000" dirty="0" err="1" smtClean="0">
                <a:solidFill>
                  <a:srgbClr val="C00000"/>
                </a:solidFill>
              </a:rPr>
              <a:t>Pawar</a:t>
            </a:r>
            <a:endParaRPr lang="en-IN" sz="2000" dirty="0">
              <a:solidFill>
                <a:srgbClr val="C0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691680" y="4734436"/>
            <a:ext cx="62646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CS 626 – Speech, NLP and the Web</a:t>
            </a:r>
            <a:endParaRPr lang="en-IN" dirty="0"/>
          </a:p>
        </p:txBody>
      </p:sp>
      <p:sp>
        <p:nvSpPr>
          <p:cNvPr id="5" name="TextBox 4"/>
          <p:cNvSpPr txBox="1"/>
          <p:nvPr/>
        </p:nvSpPr>
        <p:spPr>
          <a:xfrm>
            <a:off x="2123728" y="5085432"/>
            <a:ext cx="52565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02-Nov-12</a:t>
            </a:r>
            <a:endParaRPr lang="en-I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027DF-0372-47E2-9D01-F9650094700F}" type="slidenum">
              <a:rPr lang="en-IN" smtClean="0"/>
              <a:pPr/>
              <a:t>1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9955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2"/>
                </a:solidFill>
              </a:rPr>
              <a:t>Smoothing</a:t>
            </a:r>
            <a:endParaRPr lang="en-IN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371600"/>
            <a:ext cx="8229600" cy="4929411"/>
          </a:xfrm>
        </p:spPr>
        <p:txBody>
          <a:bodyPr>
            <a:normAutofit/>
          </a:bodyPr>
          <a:lstStyle/>
          <a:p>
            <a:pPr algn="just">
              <a:buClr>
                <a:srgbClr val="C00000"/>
              </a:buClr>
            </a:pPr>
            <a:r>
              <a:rPr lang="en-IN" sz="2800" dirty="0" smtClean="0"/>
              <a:t>Smoothing is the task of adjusting </a:t>
            </a:r>
            <a:r>
              <a:rPr lang="en-IN" sz="2800" dirty="0"/>
              <a:t>the maximum likelihood estimate of probabilities to produce more accurate probabilities.</a:t>
            </a:r>
          </a:p>
          <a:p>
            <a:pPr algn="just">
              <a:buClr>
                <a:srgbClr val="C00000"/>
              </a:buClr>
            </a:pPr>
            <a:r>
              <a:rPr lang="en-IN" sz="2800" dirty="0"/>
              <a:t>The name comes from the fact that these techniques tend to make distributions </a:t>
            </a:r>
            <a:r>
              <a:rPr lang="en-IN" sz="2800" dirty="0" smtClean="0"/>
              <a:t>more uniform</a:t>
            </a:r>
            <a:r>
              <a:rPr lang="en-IN" sz="2800" dirty="0"/>
              <a:t>, by adjusting low probabilities such as zero probabilities upward, and high </a:t>
            </a:r>
            <a:r>
              <a:rPr lang="en-IN" sz="2800" dirty="0" smtClean="0"/>
              <a:t>probabilities downward</a:t>
            </a:r>
            <a:r>
              <a:rPr lang="en-IN" sz="2800" dirty="0"/>
              <a:t>. </a:t>
            </a:r>
            <a:endParaRPr lang="en-IN" sz="2800" dirty="0" smtClean="0"/>
          </a:p>
          <a:p>
            <a:pPr algn="just">
              <a:buClr>
                <a:srgbClr val="C00000"/>
              </a:buClr>
            </a:pPr>
            <a:r>
              <a:rPr lang="en-IN" sz="2800" dirty="0" smtClean="0"/>
              <a:t>Smoothing not only prevents </a:t>
            </a:r>
            <a:r>
              <a:rPr lang="en-IN" sz="2800" dirty="0"/>
              <a:t>zero </a:t>
            </a:r>
            <a:r>
              <a:rPr lang="en-IN" sz="2800" dirty="0" smtClean="0"/>
              <a:t>probabilities, attempts </a:t>
            </a:r>
            <a:r>
              <a:rPr lang="en-IN" sz="2800" dirty="0"/>
              <a:t>to </a:t>
            </a:r>
            <a:r>
              <a:rPr lang="en-IN" sz="2800" dirty="0" smtClean="0"/>
              <a:t>improves </a:t>
            </a:r>
            <a:r>
              <a:rPr lang="en-IN" sz="2800" dirty="0"/>
              <a:t>the accuracy of the model as a whole</a:t>
            </a:r>
            <a:r>
              <a:rPr lang="en-IN" sz="2800" dirty="0" smtClean="0"/>
              <a:t>.</a:t>
            </a:r>
            <a:endParaRPr lang="en-IN" sz="2800" dirty="0" smtClean="0">
              <a:solidFill>
                <a:srgbClr val="C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A48A8-7A70-4469-B721-1A2D49615A6A}" type="slidenum">
              <a:rPr lang="en-IN" smtClean="0"/>
              <a:pPr/>
              <a:t>10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7247433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tx2"/>
                </a:solidFill>
              </a:rPr>
              <a:t>Add-one Smoothing (Laplace Correction)</a:t>
            </a:r>
            <a:endParaRPr lang="en-IN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algn="just">
                  <a:buClr>
                    <a:srgbClr val="C00000"/>
                  </a:buClr>
                </a:pPr>
                <a:r>
                  <a:rPr lang="en-US" dirty="0" smtClean="0"/>
                  <a:t>Assume each bigram having zero occurrence has a count of 1. </a:t>
                </a:r>
              </a:p>
              <a:p>
                <a:pPr algn="just">
                  <a:buClr>
                    <a:srgbClr val="C00000"/>
                  </a:buClr>
                </a:pPr>
                <a:r>
                  <a:rPr lang="en-US" dirty="0" smtClean="0"/>
                  <a:t>Increase the count of all non-zero occurrence words  by one. This increases the total number of words N in the corpus by the vocabulary V.</a:t>
                </a:r>
              </a:p>
              <a:p>
                <a:pPr algn="just">
                  <a:buClr>
                    <a:srgbClr val="C00000"/>
                  </a:buClr>
                </a:pPr>
                <a:r>
                  <a:rPr lang="en-IN" dirty="0" smtClean="0"/>
                  <a:t>Probability of each word is now given by: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IN" i="1">
                              <a:latin typeface="Cambria Math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sSubSup>
                            <m:sSubSupPr>
                              <m:ctrlPr>
                                <a:rPr lang="en-IN" i="1">
                                  <a:latin typeface="Cambria Math"/>
                                </a:rPr>
                              </m:ctrlPr>
                            </m:sSubSupPr>
                            <m:e>
                              <m:r>
                                <a:rPr lang="en-IN" i="1">
                                  <a:latin typeface="Cambria Math"/>
                                </a:rPr>
                                <m:t>𝑝</m:t>
                              </m:r>
                            </m:e>
                            <m:sub>
                              <m:r>
                                <a:rPr lang="en-IN" i="1">
                                  <a:latin typeface="Cambria Math"/>
                                </a:rPr>
                                <m:t>𝑖</m:t>
                              </m:r>
                            </m:sub>
                            <m:sup>
                              <m:r>
                                <a:rPr lang="en-IN" i="1">
                                  <a:latin typeface="Cambria Math"/>
                                </a:rPr>
                                <m:t>∗</m:t>
                              </m:r>
                            </m:sup>
                          </m:sSubSup>
                          <m:r>
                            <a:rPr lang="en-IN" i="1">
                              <a:latin typeface="Cambria Math"/>
                            </a:rPr>
                            <m:t>= </m:t>
                          </m:r>
                          <m:f>
                            <m:fPr>
                              <m:ctrlPr>
                                <a:rPr lang="en-IN" i="1">
                                  <a:latin typeface="Cambria Math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en-IN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/>
                                    </a:rPr>
                                    <m:t>𝑐</m:t>
                                  </m:r>
                                </m:e>
                                <m:sub>
                                  <m:r>
                                    <a:rPr lang="en-IN" i="1">
                                      <a:latin typeface="Cambria Math"/>
                                    </a:rPr>
                                    <m:t>𝑖</m:t>
                                  </m:r>
                                  <m:r>
                                    <a:rPr lang="en-IN" i="1">
                                      <a:latin typeface="Cambria Math"/>
                                    </a:rPr>
                                    <m:t> </m:t>
                                  </m:r>
                                </m:sub>
                              </m:sSub>
                              <m:r>
                                <a:rPr lang="en-IN" i="1">
                                  <a:latin typeface="Cambria Math"/>
                                </a:rPr>
                                <m:t>+1</m:t>
                              </m:r>
                            </m:num>
                            <m:den>
                              <m:r>
                                <a:rPr lang="en-US" i="1">
                                  <a:latin typeface="Cambria Math"/>
                                </a:rPr>
                                <m:t>𝑁</m:t>
                              </m:r>
                              <m:r>
                                <a:rPr lang="en-US" i="1">
                                  <a:latin typeface="Cambria Math"/>
                                </a:rPr>
                                <m:t>+</m:t>
                              </m:r>
                              <m:r>
                                <a:rPr lang="en-IN" i="1">
                                  <a:latin typeface="Cambria Math"/>
                                </a:rPr>
                                <m:t>𝑉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IN" dirty="0"/>
              </a:p>
              <a:p>
                <a:endParaRPr lang="en-IN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630" t="-1752" r="-3037" b="-11860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027DF-0372-47E2-9D01-F9650094700F}" type="slidenum">
              <a:rPr lang="en-IN" smtClean="0"/>
              <a:pPr/>
              <a:t>11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9020492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Add-one Smoothing (Laplace Correction) –</a:t>
            </a:r>
            <a:r>
              <a:rPr lang="en-US" dirty="0" smtClean="0"/>
              <a:t> </a:t>
            </a:r>
            <a:r>
              <a:rPr lang="en-US" sz="3600" dirty="0" smtClean="0">
                <a:solidFill>
                  <a:srgbClr val="C00000"/>
                </a:solidFill>
              </a:rPr>
              <a:t>Bigram</a:t>
            </a:r>
            <a:endParaRPr lang="en-IN" sz="3600" dirty="0">
              <a:solidFill>
                <a:srgbClr val="C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A48A8-7A70-4469-B721-1A2D49615A6A}" type="slidenum">
              <a:rPr lang="en-IN" smtClean="0"/>
              <a:pPr/>
              <a:t>12</a:t>
            </a:fld>
            <a:endParaRPr lang="en-IN"/>
          </a:p>
        </p:txBody>
      </p:sp>
      <p:graphicFrame>
        <p:nvGraphicFramePr>
          <p:cNvPr id="8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85289747"/>
              </p:ext>
            </p:extLst>
          </p:nvPr>
        </p:nvGraphicFramePr>
        <p:xfrm>
          <a:off x="1066800" y="2514600"/>
          <a:ext cx="7124192" cy="312927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66800"/>
                <a:gridCol w="838200"/>
                <a:gridCol w="799592"/>
                <a:gridCol w="914400"/>
                <a:gridCol w="762000"/>
                <a:gridCol w="990600"/>
                <a:gridCol w="838200"/>
                <a:gridCol w="914400"/>
              </a:tblGrid>
              <a:tr h="533399">
                <a:tc>
                  <a:txBody>
                    <a:bodyPr/>
                    <a:lstStyle/>
                    <a:p>
                      <a:pPr algn="ctr"/>
                      <a:endParaRPr lang="en-IN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I</a:t>
                      </a:r>
                      <a:endParaRPr lang="en-IN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Want </a:t>
                      </a:r>
                      <a:endParaRPr lang="en-IN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to</a:t>
                      </a:r>
                      <a:endParaRPr lang="en-IN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eat</a:t>
                      </a:r>
                      <a:endParaRPr lang="en-IN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Chinese</a:t>
                      </a:r>
                      <a:endParaRPr lang="en-IN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food</a:t>
                      </a:r>
                      <a:endParaRPr lang="en-IN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lunch</a:t>
                      </a:r>
                      <a:endParaRPr lang="en-IN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I</a:t>
                      </a:r>
                      <a:endParaRPr lang="en-IN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en-IN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1088</a:t>
                      </a:r>
                      <a:endParaRPr lang="en-IN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IN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en-IN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IN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IN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IN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Want</a:t>
                      </a:r>
                      <a:endParaRPr lang="en-IN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IN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IN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787</a:t>
                      </a:r>
                      <a:endParaRPr lang="en-IN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IN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en-IN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en-IN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en-IN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To</a:t>
                      </a:r>
                      <a:endParaRPr lang="en-IN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IN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IN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en-IN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861</a:t>
                      </a:r>
                      <a:endParaRPr lang="en-IN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IN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IN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13</a:t>
                      </a:r>
                      <a:endParaRPr lang="en-IN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Eat</a:t>
                      </a:r>
                      <a:endParaRPr lang="en-IN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IN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IN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IN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IN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20</a:t>
                      </a:r>
                      <a:endParaRPr lang="en-IN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IN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53</a:t>
                      </a:r>
                      <a:endParaRPr lang="en-IN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Chinese</a:t>
                      </a:r>
                      <a:endParaRPr lang="en-IN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IN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IN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IN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IN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IN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121</a:t>
                      </a:r>
                      <a:endParaRPr lang="en-IN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IN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Food</a:t>
                      </a:r>
                      <a:endParaRPr lang="en-IN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20</a:t>
                      </a:r>
                      <a:endParaRPr lang="en-IN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IN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18</a:t>
                      </a:r>
                      <a:endParaRPr lang="en-IN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IN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IN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IN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IN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lunch</a:t>
                      </a:r>
                      <a:endParaRPr lang="en-IN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IN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IN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IN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IN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IN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IN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IN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62265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2"/>
                </a:solidFill>
              </a:rPr>
              <a:t>Concept of “Discounting”</a:t>
            </a:r>
            <a:endParaRPr lang="en-IN" dirty="0">
              <a:solidFill>
                <a:schemeClr val="tx2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295400"/>
                <a:ext cx="8229600" cy="5257800"/>
              </a:xfrm>
            </p:spPr>
            <p:txBody>
              <a:bodyPr>
                <a:normAutofit/>
              </a:bodyPr>
              <a:lstStyle/>
              <a:p>
                <a:pPr algn="just">
                  <a:buClr>
                    <a:srgbClr val="C00000"/>
                  </a:buClr>
                </a:pPr>
                <a:r>
                  <a:rPr lang="en-US" sz="2800" dirty="0" smtClean="0"/>
                  <a:t>This concept is the central idea in all smoothing algorithms.</a:t>
                </a:r>
              </a:p>
              <a:p>
                <a:pPr algn="just">
                  <a:buClr>
                    <a:srgbClr val="C00000"/>
                  </a:buClr>
                </a:pPr>
                <a:r>
                  <a:rPr lang="en-US" sz="2800" dirty="0" smtClean="0"/>
                  <a:t>To assign some probability mass to unseen event, we need to take away some probability mass from seen events</a:t>
                </a:r>
              </a:p>
              <a:p>
                <a:pPr algn="just">
                  <a:buClr>
                    <a:srgbClr val="C00000"/>
                  </a:buClr>
                </a:pPr>
                <a:r>
                  <a:rPr lang="en-US" sz="2800" b="1" dirty="0" smtClean="0">
                    <a:solidFill>
                      <a:srgbClr val="C00000"/>
                    </a:solidFill>
                  </a:rPr>
                  <a:t>Discounting</a:t>
                </a:r>
                <a:r>
                  <a:rPr lang="en-US" sz="2800" dirty="0" smtClean="0"/>
                  <a:t> is the lowering each non-zero count </a:t>
                </a:r>
                <a:r>
                  <a:rPr lang="en-US" sz="2800" b="1" i="1" dirty="0" smtClean="0"/>
                  <a:t>c</a:t>
                </a:r>
                <a:r>
                  <a:rPr lang="en-US" sz="2800" dirty="0" smtClean="0"/>
                  <a:t> to </a:t>
                </a:r>
                <a:r>
                  <a:rPr lang="en-US" sz="2800" b="1" i="1" dirty="0" smtClean="0"/>
                  <a:t>c</a:t>
                </a:r>
                <a:r>
                  <a:rPr lang="en-US" sz="2800" b="1" i="1" baseline="30000" dirty="0" smtClean="0"/>
                  <a:t>* </a:t>
                </a:r>
                <a:r>
                  <a:rPr lang="en-US" sz="2800" dirty="0" smtClean="0"/>
                  <a:t> according the smoothing algorithm</a:t>
                </a:r>
              </a:p>
              <a:p>
                <a:pPr algn="just">
                  <a:buClr>
                    <a:srgbClr val="C00000"/>
                  </a:buClr>
                </a:pPr>
                <a:r>
                  <a:rPr lang="en-US" sz="2800" dirty="0"/>
                  <a:t>F</a:t>
                </a:r>
                <a:r>
                  <a:rPr lang="en-US" sz="2800" dirty="0" smtClean="0"/>
                  <a:t>or a word that occurs </a:t>
                </a:r>
                <a:r>
                  <a:rPr lang="en-US" sz="2800" b="1" i="1" dirty="0" smtClean="0"/>
                  <a:t>c </a:t>
                </a:r>
                <a:r>
                  <a:rPr lang="en-US" sz="2800" dirty="0" smtClean="0"/>
                  <a:t>times in training set of size </a:t>
                </a:r>
                <a:r>
                  <a:rPr lang="en-US" sz="2800" b="1" i="1" dirty="0" smtClean="0"/>
                  <a:t>N</a:t>
                </a:r>
              </a:p>
              <a:p>
                <a:pPr marL="0" indent="0" algn="just">
                  <a:buClr>
                    <a:srgbClr val="C00000"/>
                  </a:buClr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IN" sz="280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2800" b="0" i="1" smtClean="0">
                              <a:latin typeface="Cambria Math"/>
                            </a:rPr>
                            <m:t>𝑃</m:t>
                          </m:r>
                        </m:e>
                        <m:sup>
                          <m:r>
                            <a:rPr lang="en-US" sz="2800" b="0" i="1" smtClean="0">
                              <a:latin typeface="Cambria Math"/>
                            </a:rPr>
                            <m:t>𝑀𝐿𝐸</m:t>
                          </m:r>
                        </m:sup>
                      </m:sSup>
                      <m:d>
                        <m:dPr>
                          <m:ctrlPr>
                            <a:rPr lang="en-US" sz="2800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2800" b="0" i="1" smtClean="0">
                              <a:latin typeface="Cambria Math"/>
                            </a:rPr>
                            <m:t>𝑤</m:t>
                          </m:r>
                        </m:e>
                      </m:d>
                      <m:r>
                        <a:rPr lang="en-US" sz="28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28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2800" b="0" i="1" smtClean="0">
                              <a:latin typeface="Cambria Math"/>
                            </a:rPr>
                            <m:t>𝑐</m:t>
                          </m:r>
                        </m:num>
                        <m:den>
                          <m:r>
                            <a:rPr lang="en-US" sz="2800" b="0" i="1" smtClean="0">
                              <a:latin typeface="Cambria Math"/>
                            </a:rPr>
                            <m:t>𝑁</m:t>
                          </m:r>
                        </m:den>
                      </m:f>
                      <m:r>
                        <a:rPr lang="en-US" sz="2800" b="0" i="1" smtClean="0">
                          <a:latin typeface="Cambria Math"/>
                        </a:rPr>
                        <m:t> </m:t>
                      </m:r>
                      <m:r>
                        <a:rPr lang="en-US" sz="2800" b="0" i="1" smtClean="0">
                          <a:latin typeface="Cambria Math"/>
                        </a:rPr>
                        <m:t>𝑎𝑛𝑑</m:t>
                      </m:r>
                      <m:r>
                        <a:rPr lang="en-US" sz="2800" b="0" i="1" smtClean="0">
                          <a:latin typeface="Cambria Math"/>
                        </a:rPr>
                        <m:t> </m:t>
                      </m:r>
                      <m:sSup>
                        <m:sSupPr>
                          <m:ctrlPr>
                            <a:rPr lang="en-US" sz="2800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2800" b="0" i="1" smtClean="0">
                              <a:latin typeface="Cambria Math"/>
                            </a:rPr>
                            <m:t>𝑃</m:t>
                          </m:r>
                        </m:e>
                        <m:sup>
                          <m:r>
                            <a:rPr lang="en-US" sz="2800" b="0" i="1" smtClean="0">
                              <a:latin typeface="Cambria Math"/>
                            </a:rPr>
                            <m:t>𝑠𝑚𝑜𝑜𝑡h𝑒𝑑</m:t>
                          </m:r>
                        </m:sup>
                      </m:sSup>
                      <m:d>
                        <m:dPr>
                          <m:ctrlPr>
                            <a:rPr lang="en-US" sz="2800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2800" b="0" i="1" smtClean="0">
                              <a:latin typeface="Cambria Math"/>
                            </a:rPr>
                            <m:t>𝑤</m:t>
                          </m:r>
                        </m:e>
                      </m:d>
                      <m:r>
                        <a:rPr lang="en-US" sz="2800" b="0" i="1" smtClean="0">
                          <a:latin typeface="Cambria Math"/>
                        </a:rPr>
                        <m:t>= </m:t>
                      </m:r>
                      <m:f>
                        <m:fPr>
                          <m:ctrlPr>
                            <a:rPr lang="en-US" sz="2800" b="0" i="1" smtClean="0">
                              <a:latin typeface="Cambria Math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2800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sz="2800" b="0" i="1" smtClean="0">
                                  <a:latin typeface="Cambria Math"/>
                                </a:rPr>
                                <m:t>𝑐</m:t>
                              </m:r>
                            </m:e>
                            <m:sup>
                              <m:r>
                                <a:rPr lang="en-US" sz="2800" b="0" i="1" smtClean="0">
                                  <a:latin typeface="Cambria Math"/>
                                </a:rPr>
                                <m:t>∗</m:t>
                              </m:r>
                            </m:sup>
                          </m:sSup>
                        </m:num>
                        <m:den>
                          <m:r>
                            <a:rPr lang="en-US" sz="2800" b="0" i="1" smtClean="0">
                              <a:latin typeface="Cambria Math"/>
                            </a:rPr>
                            <m:t>𝑁</m:t>
                          </m:r>
                        </m:den>
                      </m:f>
                    </m:oMath>
                  </m:oMathPara>
                </a14:m>
                <a:endParaRPr lang="en-IN" sz="2800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295400"/>
                <a:ext cx="8229600" cy="5257800"/>
              </a:xfrm>
              <a:blipFill rotWithShape="1">
                <a:blip r:embed="rId2"/>
                <a:stretch>
                  <a:fillRect l="-1259" t="-1044" r="-2519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027DF-0372-47E2-9D01-F9650094700F}" type="slidenum">
              <a:rPr lang="en-IN" smtClean="0"/>
              <a:pPr/>
              <a:t>13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899742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solidFill>
                  <a:schemeClr val="tx2"/>
                </a:solidFill>
              </a:rPr>
              <a:t>Laplace Correction - </a:t>
            </a:r>
            <a:r>
              <a:rPr lang="en-US" sz="2400" dirty="0">
                <a:solidFill>
                  <a:srgbClr val="C00000"/>
                </a:solidFill>
              </a:rPr>
              <a:t>Adjusted Counts</a:t>
            </a:r>
            <a:endParaRPr lang="en-IN" sz="3600" dirty="0">
              <a:solidFill>
                <a:srgbClr val="C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A48A8-7A70-4469-B721-1A2D49615A6A}" type="slidenum">
              <a:rPr lang="en-IN" smtClean="0"/>
              <a:pPr/>
              <a:t>14</a:t>
            </a:fld>
            <a:endParaRPr lang="en-IN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IN" i="1">
                              <a:latin typeface="Cambria Math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sSubSup>
                            <m:sSubSupPr>
                              <m:ctrlPr>
                                <a:rPr lang="en-IN" i="1">
                                  <a:latin typeface="Cambria Math"/>
                                </a:rPr>
                              </m:ctrlPr>
                            </m:sSubSupPr>
                            <m:e>
                              <m:r>
                                <a:rPr lang="en-IN" i="1">
                                  <a:latin typeface="Cambria Math"/>
                                </a:rPr>
                                <m:t>𝑐</m:t>
                              </m:r>
                            </m:e>
                            <m:sub>
                              <m:r>
                                <a:rPr lang="en-IN" i="1">
                                  <a:latin typeface="Cambria Math"/>
                                </a:rPr>
                                <m:t>𝑖</m:t>
                              </m:r>
                            </m:sub>
                            <m:sup>
                              <m:r>
                                <a:rPr lang="en-IN" i="1">
                                  <a:latin typeface="Cambria Math"/>
                                </a:rPr>
                                <m:t>∗</m:t>
                              </m:r>
                            </m:sup>
                          </m:sSubSup>
                          <m:r>
                            <a:rPr lang="en-IN" i="1">
                              <a:latin typeface="Cambria Math"/>
                            </a:rPr>
                            <m:t>=(</m:t>
                          </m:r>
                          <m:sSub>
                            <m:sSubPr>
                              <m:ctrlPr>
                                <a:rPr lang="en-IN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IN" i="1">
                                  <a:latin typeface="Cambria Math"/>
                                </a:rPr>
                                <m:t>𝑐</m:t>
                              </m:r>
                            </m:e>
                            <m:sub>
                              <m:r>
                                <a:rPr lang="en-IN" i="1">
                                  <a:latin typeface="Cambria Math"/>
                                </a:rPr>
                                <m:t>𝑖</m:t>
                              </m:r>
                            </m:sub>
                          </m:sSub>
                          <m:r>
                            <a:rPr lang="en-IN" i="1">
                              <a:latin typeface="Cambria Math"/>
                            </a:rPr>
                            <m:t>+1)</m:t>
                          </m:r>
                          <m:f>
                            <m:fPr>
                              <m:ctrlPr>
                                <a:rPr lang="en-IN" i="1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IN" i="1">
                                  <a:latin typeface="Cambria Math"/>
                                </a:rPr>
                                <m:t>𝑁</m:t>
                              </m:r>
                            </m:num>
                            <m:den>
                              <m:r>
                                <a:rPr lang="en-IN" i="1">
                                  <a:latin typeface="Cambria Math"/>
                                </a:rPr>
                                <m:t>𝑁</m:t>
                              </m:r>
                              <m:r>
                                <a:rPr lang="en-IN" i="1">
                                  <a:latin typeface="Cambria Math"/>
                                </a:rPr>
                                <m:t>+</m:t>
                              </m:r>
                              <m:r>
                                <a:rPr lang="en-IN" i="1">
                                  <a:latin typeface="Cambria Math"/>
                                </a:rPr>
                                <m:t>𝑉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IN" dirty="0"/>
              </a:p>
              <a:p>
                <a:pPr marL="0" indent="0">
                  <a:buNone/>
                </a:pPr>
                <a:endParaRPr lang="en-IN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852" t="-809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8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59430680"/>
              </p:ext>
            </p:extLst>
          </p:nvPr>
        </p:nvGraphicFramePr>
        <p:xfrm>
          <a:off x="1066800" y="2514600"/>
          <a:ext cx="7124192" cy="312927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66800"/>
                <a:gridCol w="838200"/>
                <a:gridCol w="799592"/>
                <a:gridCol w="914400"/>
                <a:gridCol w="762000"/>
                <a:gridCol w="990600"/>
                <a:gridCol w="838200"/>
                <a:gridCol w="914400"/>
              </a:tblGrid>
              <a:tr h="533399">
                <a:tc>
                  <a:txBody>
                    <a:bodyPr/>
                    <a:lstStyle/>
                    <a:p>
                      <a:pPr algn="ctr"/>
                      <a:endParaRPr lang="en-IN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I</a:t>
                      </a:r>
                      <a:endParaRPr lang="en-IN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Want </a:t>
                      </a:r>
                      <a:endParaRPr lang="en-IN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to</a:t>
                      </a:r>
                      <a:endParaRPr lang="en-IN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eat</a:t>
                      </a:r>
                      <a:endParaRPr lang="en-IN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Chinese</a:t>
                      </a:r>
                      <a:endParaRPr lang="en-IN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food</a:t>
                      </a:r>
                      <a:endParaRPr lang="en-IN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lunch</a:t>
                      </a:r>
                      <a:endParaRPr lang="en-IN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I</a:t>
                      </a:r>
                      <a:endParaRPr lang="en-IN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IN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740</a:t>
                      </a:r>
                      <a:endParaRPr lang="en-IN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.68</a:t>
                      </a:r>
                      <a:endParaRPr lang="en-IN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en-IN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.68</a:t>
                      </a:r>
                      <a:endParaRPr lang="en-IN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.68</a:t>
                      </a:r>
                      <a:endParaRPr lang="en-IN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.68</a:t>
                      </a:r>
                      <a:endParaRPr lang="en-IN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Want</a:t>
                      </a:r>
                      <a:endParaRPr lang="en-IN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IN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.42</a:t>
                      </a:r>
                      <a:endParaRPr lang="en-IN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331</a:t>
                      </a:r>
                      <a:endParaRPr lang="en-IN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.42</a:t>
                      </a:r>
                      <a:endParaRPr lang="en-IN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IN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IN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IN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To</a:t>
                      </a:r>
                      <a:endParaRPr lang="en-IN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IN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.69</a:t>
                      </a:r>
                      <a:endParaRPr lang="en-IN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en-IN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594</a:t>
                      </a:r>
                      <a:endParaRPr lang="en-IN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IN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.69</a:t>
                      </a:r>
                      <a:endParaRPr lang="en-IN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en-IN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Eat</a:t>
                      </a:r>
                      <a:endParaRPr lang="en-IN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.37</a:t>
                      </a:r>
                      <a:endParaRPr lang="en-IN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.37</a:t>
                      </a:r>
                      <a:endParaRPr lang="en-IN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IN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.37</a:t>
                      </a:r>
                      <a:endParaRPr lang="en-IN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7.4</a:t>
                      </a:r>
                      <a:endParaRPr lang="en-IN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IN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20</a:t>
                      </a:r>
                      <a:endParaRPr lang="en-IN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Chinese</a:t>
                      </a:r>
                      <a:endParaRPr lang="en-IN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.36</a:t>
                      </a:r>
                      <a:endParaRPr lang="en-IN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.12</a:t>
                      </a:r>
                      <a:endParaRPr lang="en-IN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.12</a:t>
                      </a:r>
                      <a:endParaRPr lang="en-IN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.12</a:t>
                      </a:r>
                      <a:endParaRPr lang="en-IN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.12</a:t>
                      </a:r>
                      <a:endParaRPr lang="en-IN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15</a:t>
                      </a:r>
                      <a:endParaRPr lang="en-IN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.24</a:t>
                      </a:r>
                      <a:endParaRPr lang="en-IN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Food</a:t>
                      </a:r>
                      <a:endParaRPr lang="en-IN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en-IN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.48</a:t>
                      </a:r>
                      <a:endParaRPr lang="en-IN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en-IN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.48</a:t>
                      </a:r>
                      <a:endParaRPr lang="en-IN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.48</a:t>
                      </a:r>
                      <a:endParaRPr lang="en-IN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.48</a:t>
                      </a:r>
                      <a:endParaRPr lang="en-IN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.48</a:t>
                      </a:r>
                      <a:endParaRPr lang="en-IN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lunch</a:t>
                      </a:r>
                      <a:endParaRPr lang="en-IN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1.1</a:t>
                      </a:r>
                      <a:endParaRPr lang="en-IN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.22</a:t>
                      </a:r>
                      <a:endParaRPr lang="en-IN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.22</a:t>
                      </a:r>
                      <a:endParaRPr lang="en-IN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.22</a:t>
                      </a:r>
                      <a:endParaRPr lang="en-IN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.22</a:t>
                      </a:r>
                      <a:endParaRPr lang="en-IN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.44</a:t>
                      </a:r>
                      <a:endParaRPr lang="en-IN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.22</a:t>
                      </a:r>
                      <a:endParaRPr lang="en-IN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768228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Laplace Correction – </a:t>
            </a:r>
            <a:r>
              <a:rPr lang="en-US" sz="3600" dirty="0" smtClean="0">
                <a:solidFill>
                  <a:srgbClr val="C00000"/>
                </a:solidFill>
              </a:rPr>
              <a:t>Observations and shortcomings</a:t>
            </a:r>
            <a:endParaRPr lang="en-IN" sz="3600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>
              <a:buClr>
                <a:srgbClr val="C00000"/>
              </a:buClr>
            </a:pPr>
            <a:r>
              <a:rPr lang="en-IN" dirty="0" smtClean="0"/>
              <a:t>It makes a very big change to the counts. For example, C(want to) changed from 786 to 331.</a:t>
            </a:r>
          </a:p>
          <a:p>
            <a:pPr algn="just">
              <a:buClr>
                <a:srgbClr val="C00000"/>
              </a:buClr>
            </a:pPr>
            <a:r>
              <a:rPr lang="en-IN" dirty="0" smtClean="0"/>
              <a:t>The sharp change in counts and probabilities occurs because too much probability mass is moved to all the zeros. (can be avoided by adding smaller values to the counts).</a:t>
            </a:r>
          </a:p>
          <a:p>
            <a:pPr algn="just">
              <a:buClr>
                <a:srgbClr val="C00000"/>
              </a:buClr>
            </a:pPr>
            <a:r>
              <a:rPr lang="en-IN" dirty="0"/>
              <a:t>A</a:t>
            </a:r>
            <a:r>
              <a:rPr lang="en-IN" dirty="0" smtClean="0"/>
              <a:t>dd-one is much worse at predicting the actual probability for bigrams with zero counts.</a:t>
            </a:r>
            <a:endParaRPr lang="en-IN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A48A8-7A70-4469-B721-1A2D49615A6A}" type="slidenum">
              <a:rPr lang="en-IN" smtClean="0"/>
              <a:pPr/>
              <a:t>15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6764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2"/>
                </a:solidFill>
              </a:rPr>
              <a:t>Witten-Bell Smoothing</a:t>
            </a:r>
            <a:endParaRPr lang="en-IN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IN" sz="2800" dirty="0" smtClean="0">
                <a:solidFill>
                  <a:srgbClr val="C00000"/>
                </a:solidFill>
              </a:rPr>
              <a:t>Intuition</a:t>
            </a:r>
            <a:r>
              <a:rPr lang="en-IN" sz="2800" dirty="0" smtClean="0"/>
              <a:t> - The probability of seeing a zero-frequency N-gram can be </a:t>
            </a:r>
            <a:r>
              <a:rPr lang="en-IN" sz="2800" dirty="0" err="1" smtClean="0"/>
              <a:t>modeled</a:t>
            </a:r>
            <a:r>
              <a:rPr lang="en-IN" sz="2800" dirty="0" smtClean="0"/>
              <a:t> by the probability of seeing an N-gram for the first time.</a:t>
            </a:r>
          </a:p>
          <a:p>
            <a:pPr algn="just"/>
            <a:endParaRPr lang="en-US" sz="2800" dirty="0" smtClean="0"/>
          </a:p>
          <a:p>
            <a:pPr algn="just"/>
            <a:endParaRPr lang="en-US" sz="2800" dirty="0"/>
          </a:p>
          <a:p>
            <a:pPr marL="0" indent="0" algn="just">
              <a:buNone/>
            </a:pPr>
            <a:r>
              <a:rPr lang="en-IN" sz="2800" dirty="0" smtClean="0"/>
              <a:t>	</a:t>
            </a:r>
          </a:p>
          <a:p>
            <a:pPr marL="0" indent="0" algn="just">
              <a:buNone/>
            </a:pPr>
            <a:r>
              <a:rPr lang="en-IN" sz="2800" dirty="0" smtClean="0"/>
              <a:t>	where T is the types we have already seen, and N is the number of tokens</a:t>
            </a:r>
            <a:endParaRPr lang="en-IN" sz="28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A48A8-7A70-4469-B721-1A2D49615A6A}" type="slidenum">
              <a:rPr lang="en-IN" smtClean="0"/>
              <a:pPr/>
              <a:t>16</a:t>
            </a:fld>
            <a:endParaRPr lang="en-IN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/>
              <p:cNvSpPr/>
              <p:nvPr/>
            </p:nvSpPr>
            <p:spPr>
              <a:xfrm>
                <a:off x="3505200" y="3186670"/>
                <a:ext cx="1956498" cy="79842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limLoc m:val="undOvr"/>
                          <m:supHide m:val="on"/>
                          <m:ctrlPr>
                            <a:rPr lang="en-IN" i="1">
                              <a:latin typeface="Cambria Math"/>
                            </a:rPr>
                          </m:ctrlPr>
                        </m:naryPr>
                        <m:sub>
                          <m:r>
                            <a:rPr lang="en-IN" i="1">
                              <a:latin typeface="Cambria Math"/>
                            </a:rPr>
                            <m:t>𝑖</m:t>
                          </m:r>
                          <m:r>
                            <a:rPr lang="en-IN" i="1">
                              <a:latin typeface="Cambria Math"/>
                            </a:rPr>
                            <m:t>: </m:t>
                          </m:r>
                          <m:sSub>
                            <m:sSubPr>
                              <m:ctrlPr>
                                <a:rPr lang="en-IN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IN" i="1">
                                  <a:latin typeface="Cambria Math"/>
                                </a:rPr>
                                <m:t>𝑐</m:t>
                              </m:r>
                            </m:e>
                            <m:sub>
                              <m:r>
                                <a:rPr lang="en-IN" i="1">
                                  <a:latin typeface="Cambria Math"/>
                                </a:rPr>
                                <m:t>𝑖</m:t>
                              </m:r>
                            </m:sub>
                          </m:sSub>
                          <m:r>
                            <a:rPr lang="en-IN" i="1">
                              <a:latin typeface="Cambria Math"/>
                            </a:rPr>
                            <m:t>=0</m:t>
                          </m:r>
                        </m:sub>
                        <m:sup/>
                        <m:e>
                          <m:sSubSup>
                            <m:sSubSupPr>
                              <m:ctrlPr>
                                <a:rPr lang="en-IN" i="1">
                                  <a:latin typeface="Cambria Math"/>
                                </a:rPr>
                              </m:ctrlPr>
                            </m:sSubSupPr>
                            <m:e>
                              <m:r>
                                <a:rPr lang="en-IN" i="1">
                                  <a:latin typeface="Cambria Math"/>
                                </a:rPr>
                                <m:t>𝑝</m:t>
                              </m:r>
                            </m:e>
                            <m:sub>
                              <m:r>
                                <a:rPr lang="en-IN" i="1">
                                  <a:latin typeface="Cambria Math"/>
                                </a:rPr>
                                <m:t>𝑖</m:t>
                              </m:r>
                              <m:r>
                                <a:rPr lang="en-IN" i="1">
                                  <a:latin typeface="Cambria Math"/>
                                </a:rPr>
                                <m:t>  </m:t>
                              </m:r>
                            </m:sub>
                            <m:sup>
                              <m:r>
                                <a:rPr lang="en-IN" i="1">
                                  <a:latin typeface="Cambria Math"/>
                                </a:rPr>
                                <m:t>∗</m:t>
                              </m:r>
                            </m:sup>
                          </m:sSubSup>
                        </m:e>
                      </m:nary>
                      <m:r>
                        <a:rPr lang="en-IN" i="1">
                          <a:latin typeface="Cambria Math"/>
                        </a:rPr>
                        <m:t>= </m:t>
                      </m:r>
                      <m:f>
                        <m:fPr>
                          <m:ctrlPr>
                            <a:rPr lang="en-IN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IN" i="1">
                              <a:latin typeface="Cambria Math"/>
                            </a:rPr>
                            <m:t>𝑇</m:t>
                          </m:r>
                        </m:num>
                        <m:den>
                          <m:r>
                            <a:rPr lang="en-IN" i="1">
                              <a:latin typeface="Cambria Math"/>
                            </a:rPr>
                            <m:t>𝑁</m:t>
                          </m:r>
                          <m:r>
                            <a:rPr lang="en-IN" i="1">
                              <a:latin typeface="Cambria Math"/>
                            </a:rPr>
                            <m:t>+</m:t>
                          </m:r>
                          <m:r>
                            <a:rPr lang="en-IN" i="1">
                              <a:latin typeface="Cambria Math"/>
                            </a:rPr>
                            <m:t>𝑇</m:t>
                          </m:r>
                        </m:den>
                      </m:f>
                    </m:oMath>
                  </m:oMathPara>
                </a14:m>
                <a:endParaRPr lang="en-IN" dirty="0"/>
              </a:p>
            </p:txBody>
          </p:sp>
        </mc:Choice>
        <mc:Fallback xmlns=""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05200" y="3186670"/>
                <a:ext cx="1956498" cy="798424"/>
              </a:xfrm>
              <a:prstGeom prst="rect">
                <a:avLst/>
              </a:prstGeom>
              <a:blipFill rotWithShape="1">
                <a:blip r:embed="rId2"/>
                <a:stretch>
                  <a:fillRect r="-3427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63769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2"/>
                </a:solidFill>
              </a:rPr>
              <a:t>Witten Bell - </a:t>
            </a:r>
            <a:r>
              <a:rPr lang="en-US" sz="3200" dirty="0">
                <a:solidFill>
                  <a:srgbClr val="C00000"/>
                </a:solidFill>
              </a:rPr>
              <a:t>for Bigram</a:t>
            </a:r>
            <a:endParaRPr lang="en-IN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lnSpcReduction="10000"/>
              </a:bodyPr>
              <a:lstStyle/>
              <a:p>
                <a:pPr algn="just"/>
                <a:r>
                  <a:rPr lang="en-IN" sz="2800" dirty="0" smtClean="0"/>
                  <a:t>Total probability of zero frequency bigrams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limLoc m:val="undOvr"/>
                          <m:supHide m:val="on"/>
                          <m:ctrlPr>
                            <a:rPr lang="en-IN" sz="1700" b="1" i="1">
                              <a:latin typeface="Cambria Math"/>
                            </a:rPr>
                          </m:ctrlPr>
                        </m:naryPr>
                        <m:sub>
                          <m:r>
                            <a:rPr lang="en-IN" sz="1700" b="1" i="1">
                              <a:latin typeface="Cambria Math"/>
                            </a:rPr>
                            <m:t>𝒊</m:t>
                          </m:r>
                          <m:r>
                            <a:rPr lang="en-IN" sz="1700" b="1" i="1">
                              <a:latin typeface="Cambria Math"/>
                            </a:rPr>
                            <m:t>:</m:t>
                          </m:r>
                          <m:r>
                            <a:rPr lang="en-IN" sz="1700" b="1" i="1">
                              <a:latin typeface="Cambria Math"/>
                            </a:rPr>
                            <m:t>𝒄</m:t>
                          </m:r>
                          <m:r>
                            <a:rPr lang="en-IN" sz="1700" b="1" i="1">
                              <a:latin typeface="Cambria Math"/>
                            </a:rPr>
                            <m:t>(</m:t>
                          </m:r>
                          <m:sSub>
                            <m:sSubPr>
                              <m:ctrlPr>
                                <a:rPr lang="en-IN" sz="1700" b="1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IN" sz="1700" b="1" i="1">
                                  <a:latin typeface="Cambria Math"/>
                                </a:rPr>
                                <m:t>𝒘</m:t>
                              </m:r>
                            </m:e>
                            <m:sub>
                              <m:r>
                                <a:rPr lang="en-IN" sz="1700" b="1" i="1">
                                  <a:latin typeface="Cambria Math"/>
                                </a:rPr>
                                <m:t>𝒊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IN" sz="1700" b="1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IN" sz="1700" b="1" i="1">
                                  <a:latin typeface="Cambria Math"/>
                                </a:rPr>
                                <m:t>𝒘</m:t>
                              </m:r>
                            </m:e>
                            <m:sub>
                              <m:r>
                                <a:rPr lang="en-IN" sz="1700" b="1" i="1">
                                  <a:latin typeface="Cambria Math"/>
                                </a:rPr>
                                <m:t>𝒙</m:t>
                              </m:r>
                            </m:sub>
                          </m:sSub>
                          <m:r>
                            <a:rPr lang="en-IN" sz="1700" b="1" i="1">
                              <a:latin typeface="Cambria Math"/>
                            </a:rPr>
                            <m:t>)=</m:t>
                          </m:r>
                          <m:r>
                            <a:rPr lang="en-IN" sz="1700" b="1" i="1">
                              <a:latin typeface="Cambria Math"/>
                            </a:rPr>
                            <m:t>𝟎</m:t>
                          </m:r>
                        </m:sub>
                        <m:sup/>
                        <m:e>
                          <m:sSup>
                            <m:sSupPr>
                              <m:ctrlPr>
                                <a:rPr lang="en-IN" sz="1700" b="1" i="1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IN" sz="1700" b="1" i="1">
                                  <a:latin typeface="Cambria Math"/>
                                </a:rPr>
                                <m:t>𝒑</m:t>
                              </m:r>
                            </m:e>
                            <m:sup>
                              <m:r>
                                <a:rPr lang="en-IN" sz="1700" b="1" i="1">
                                  <a:latin typeface="Cambria Math"/>
                                </a:rPr>
                                <m:t>∗</m:t>
                              </m:r>
                            </m:sup>
                          </m:sSup>
                          <m:r>
                            <a:rPr lang="en-IN" sz="1700" b="1" i="1">
                              <a:latin typeface="Cambria Math"/>
                            </a:rPr>
                            <m:t>(</m:t>
                          </m:r>
                        </m:e>
                      </m:nary>
                      <m:sSub>
                        <m:sSubPr>
                          <m:ctrlPr>
                            <a:rPr lang="en-IN" sz="1700" b="1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IN" sz="1700" b="1" i="1">
                              <a:latin typeface="Cambria Math"/>
                            </a:rPr>
                            <m:t>𝒘</m:t>
                          </m:r>
                        </m:e>
                        <m:sub>
                          <m:r>
                            <a:rPr lang="en-IN" sz="1700" b="1" i="1">
                              <a:latin typeface="Cambria Math"/>
                            </a:rPr>
                            <m:t>𝒊</m:t>
                          </m:r>
                        </m:sub>
                      </m:sSub>
                      <m:d>
                        <m:dPr>
                          <m:begChr m:val="|"/>
                          <m:ctrlPr>
                            <a:rPr lang="en-IN" sz="1700" b="1" i="1">
                              <a:latin typeface="Cambria Math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IN" sz="1700" b="1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IN" sz="1700" b="1" i="1">
                                  <a:latin typeface="Cambria Math"/>
                                </a:rPr>
                                <m:t>𝒘</m:t>
                              </m:r>
                            </m:e>
                            <m:sub>
                              <m:r>
                                <a:rPr lang="en-US" sz="1700" b="1" i="1" smtClean="0">
                                  <a:latin typeface="Cambria Math"/>
                                </a:rPr>
                                <m:t>𝒙</m:t>
                              </m:r>
                            </m:sub>
                          </m:sSub>
                        </m:e>
                      </m:d>
                      <m:r>
                        <a:rPr lang="en-IN" sz="1700" b="1" i="1">
                          <a:latin typeface="Cambria Math"/>
                        </a:rPr>
                        <m:t>= </m:t>
                      </m:r>
                      <m:f>
                        <m:fPr>
                          <m:ctrlPr>
                            <a:rPr lang="en-IN" sz="1700" b="1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IN" sz="1700" b="1" i="1">
                              <a:latin typeface="Cambria Math"/>
                            </a:rPr>
                            <m:t>𝑻</m:t>
                          </m:r>
                          <m:r>
                            <a:rPr lang="en-IN" sz="1700" b="1" i="1">
                              <a:latin typeface="Cambria Math"/>
                            </a:rPr>
                            <m:t>(</m:t>
                          </m:r>
                          <m:sSub>
                            <m:sSubPr>
                              <m:ctrlPr>
                                <a:rPr lang="en-IN" sz="1700" b="1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IN" sz="1700" b="1" i="1">
                                  <a:latin typeface="Cambria Math"/>
                                </a:rPr>
                                <m:t>𝒘</m:t>
                              </m:r>
                            </m:e>
                            <m:sub>
                              <m:r>
                                <a:rPr lang="en-IN" sz="1700" b="1" i="1">
                                  <a:latin typeface="Cambria Math"/>
                                </a:rPr>
                                <m:t>𝒙</m:t>
                              </m:r>
                            </m:sub>
                          </m:sSub>
                          <m:r>
                            <a:rPr lang="en-IN" sz="1700" b="1" i="1">
                              <a:latin typeface="Cambria Math"/>
                            </a:rPr>
                            <m:t>)</m:t>
                          </m:r>
                        </m:num>
                        <m:den>
                          <m:r>
                            <a:rPr lang="en-IN" sz="1700" b="1" i="1">
                              <a:latin typeface="Cambria Math"/>
                            </a:rPr>
                            <m:t>𝑵</m:t>
                          </m:r>
                          <m:d>
                            <m:dPr>
                              <m:ctrlPr>
                                <a:rPr lang="en-IN" sz="1700" b="1" i="1">
                                  <a:latin typeface="Cambria Math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IN" sz="1700" b="1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IN" sz="1700" b="1" i="1">
                                      <a:latin typeface="Cambria Math"/>
                                    </a:rPr>
                                    <m:t>𝒘</m:t>
                                  </m:r>
                                </m:e>
                                <m:sub>
                                  <m:r>
                                    <a:rPr lang="en-IN" sz="1700" b="1" i="1">
                                      <a:latin typeface="Cambria Math"/>
                                    </a:rPr>
                                    <m:t>𝒙</m:t>
                                  </m:r>
                                </m:sub>
                              </m:sSub>
                            </m:e>
                          </m:d>
                          <m:r>
                            <a:rPr lang="en-IN" sz="1700" b="1" i="1">
                              <a:latin typeface="Cambria Math"/>
                            </a:rPr>
                            <m:t>+ </m:t>
                          </m:r>
                          <m:r>
                            <a:rPr lang="en-IN" sz="1700" b="1" i="1">
                              <a:latin typeface="Cambria Math"/>
                            </a:rPr>
                            <m:t>𝑻</m:t>
                          </m:r>
                          <m:r>
                            <a:rPr lang="en-IN" sz="1700" b="1" i="1">
                              <a:latin typeface="Cambria Math"/>
                            </a:rPr>
                            <m:t>(</m:t>
                          </m:r>
                          <m:sSub>
                            <m:sSubPr>
                              <m:ctrlPr>
                                <a:rPr lang="en-IN" sz="1700" b="1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IN" sz="1700" b="1" i="1">
                                  <a:latin typeface="Cambria Math"/>
                                </a:rPr>
                                <m:t>𝒘</m:t>
                              </m:r>
                            </m:e>
                            <m:sub>
                              <m:r>
                                <a:rPr lang="en-IN" sz="1700" b="1" i="1">
                                  <a:latin typeface="Cambria Math"/>
                                </a:rPr>
                                <m:t>𝒙</m:t>
                              </m:r>
                            </m:sub>
                          </m:sSub>
                          <m:r>
                            <a:rPr lang="en-IN" sz="1700" b="1" i="1">
                              <a:latin typeface="Cambria Math"/>
                            </a:rPr>
                            <m:t>)</m:t>
                          </m:r>
                        </m:den>
                      </m:f>
                    </m:oMath>
                  </m:oMathPara>
                </a14:m>
                <a:endParaRPr lang="en-US" sz="1700" b="1" dirty="0" smtClean="0"/>
              </a:p>
              <a:p>
                <a:pPr algn="just"/>
                <a:r>
                  <a:rPr lang="en-US" sz="2800" dirty="0" smtClean="0"/>
                  <a:t>This is distributed uniformly among Z unseen bigrams as: </a:t>
                </a:r>
              </a:p>
              <a:p>
                <a:pPr marL="0" indent="0" algn="ctr">
                  <a:buNone/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en-IN" sz="1900" b="1" i="1">
                            <a:latin typeface="Cambria Math"/>
                          </a:rPr>
                        </m:ctrlPr>
                      </m:sSupPr>
                      <m:e>
                        <m:r>
                          <a:rPr lang="en-IN" sz="1900" b="1" i="1">
                            <a:latin typeface="Cambria Math"/>
                          </a:rPr>
                          <m:t>𝒑</m:t>
                        </m:r>
                      </m:e>
                      <m:sup>
                        <m:r>
                          <a:rPr lang="en-IN" sz="1900" b="1" i="1">
                            <a:latin typeface="Cambria Math"/>
                          </a:rPr>
                          <m:t>∗</m:t>
                        </m:r>
                      </m:sup>
                    </m:sSup>
                  </m:oMath>
                </a14:m>
                <a:r>
                  <a:rPr lang="en-IN" sz="1900" b="1" dirty="0"/>
                  <a:t>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IN" sz="1900" b="1" i="1">
                            <a:latin typeface="Cambria Math"/>
                          </a:rPr>
                        </m:ctrlPr>
                      </m:sSubPr>
                      <m:e>
                        <m:r>
                          <a:rPr lang="en-IN" sz="1900" b="1" i="1">
                            <a:latin typeface="Cambria Math"/>
                          </a:rPr>
                          <m:t>𝒘</m:t>
                        </m:r>
                      </m:e>
                      <m:sub>
                        <m:r>
                          <a:rPr lang="en-IN" sz="1900" b="1" i="1">
                            <a:latin typeface="Cambria Math"/>
                          </a:rPr>
                          <m:t>𝒊</m:t>
                        </m:r>
                      </m:sub>
                    </m:sSub>
                    <m:d>
                      <m:dPr>
                        <m:begChr m:val="|"/>
                        <m:ctrlPr>
                          <a:rPr lang="en-IN" sz="1900" b="1" i="1">
                            <a:latin typeface="Cambria Math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IN" sz="1900" b="1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IN" sz="1900" b="1" i="1">
                                <a:latin typeface="Cambria Math"/>
                              </a:rPr>
                              <m:t>𝒘</m:t>
                            </m:r>
                          </m:e>
                          <m:sub>
                            <m:r>
                              <a:rPr lang="en-IN" sz="1900" b="1" i="1">
                                <a:latin typeface="Cambria Math"/>
                              </a:rPr>
                              <m:t>𝒊</m:t>
                            </m:r>
                            <m:r>
                              <a:rPr lang="en-IN" sz="1900" b="1" i="1">
                                <a:latin typeface="Cambria Math"/>
                              </a:rPr>
                              <m:t>−</m:t>
                            </m:r>
                            <m:r>
                              <a:rPr lang="en-IN" sz="1900" b="1" i="1">
                                <a:latin typeface="Cambria Math"/>
                              </a:rPr>
                              <m:t>𝟏</m:t>
                            </m:r>
                          </m:sub>
                        </m:sSub>
                      </m:e>
                    </m:d>
                    <m:r>
                      <a:rPr lang="en-IN" sz="1900" b="1" i="1">
                        <a:latin typeface="Cambria Math"/>
                      </a:rPr>
                      <m:t>= </m:t>
                    </m:r>
                    <m:f>
                      <m:fPr>
                        <m:ctrlPr>
                          <a:rPr lang="en-IN" sz="1900" b="1" i="1">
                            <a:latin typeface="Cambria Math"/>
                          </a:rPr>
                        </m:ctrlPr>
                      </m:fPr>
                      <m:num>
                        <m:r>
                          <a:rPr lang="en-IN" sz="1900" b="1" i="1">
                            <a:latin typeface="Cambria Math"/>
                          </a:rPr>
                          <m:t>𝑻</m:t>
                        </m:r>
                        <m:r>
                          <a:rPr lang="en-IN" sz="1900" b="1" i="1">
                            <a:latin typeface="Cambria Math"/>
                          </a:rPr>
                          <m:t>(</m:t>
                        </m:r>
                        <m:sSub>
                          <m:sSubPr>
                            <m:ctrlPr>
                              <a:rPr lang="en-IN" sz="1900" b="1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IN" sz="1900" b="1" i="1">
                                <a:latin typeface="Cambria Math"/>
                              </a:rPr>
                              <m:t>𝒘</m:t>
                            </m:r>
                          </m:e>
                          <m:sub>
                            <m:r>
                              <a:rPr lang="en-IN" sz="1900" b="1" i="1">
                                <a:latin typeface="Cambria Math"/>
                              </a:rPr>
                              <m:t>𝒊</m:t>
                            </m:r>
                            <m:r>
                              <a:rPr lang="en-IN" sz="1900" b="1" i="1">
                                <a:latin typeface="Cambria Math"/>
                              </a:rPr>
                              <m:t>−</m:t>
                            </m:r>
                            <m:r>
                              <a:rPr lang="en-IN" sz="1900" b="1" i="1">
                                <a:latin typeface="Cambria Math"/>
                              </a:rPr>
                              <m:t>𝟏</m:t>
                            </m:r>
                          </m:sub>
                        </m:sSub>
                        <m:r>
                          <a:rPr lang="en-IN" sz="1900" b="1" i="1">
                            <a:latin typeface="Cambria Math"/>
                          </a:rPr>
                          <m:t>)</m:t>
                        </m:r>
                      </m:num>
                      <m:den>
                        <m:r>
                          <a:rPr lang="en-IN" sz="1900" b="1" i="1">
                            <a:latin typeface="Cambria Math"/>
                          </a:rPr>
                          <m:t>𝒁</m:t>
                        </m:r>
                        <m:r>
                          <a:rPr lang="en-IN" sz="1900" b="1" i="1">
                            <a:latin typeface="Cambria Math"/>
                          </a:rPr>
                          <m:t>(</m:t>
                        </m:r>
                        <m:sSub>
                          <m:sSubPr>
                            <m:ctrlPr>
                              <a:rPr lang="en-IN" sz="1900" b="1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IN" sz="1900" b="1" i="1">
                                <a:latin typeface="Cambria Math"/>
                              </a:rPr>
                              <m:t>𝒘</m:t>
                            </m:r>
                          </m:e>
                          <m:sub>
                            <m:r>
                              <a:rPr lang="en-IN" sz="1900" b="1" i="1">
                                <a:latin typeface="Cambria Math"/>
                              </a:rPr>
                              <m:t>𝒊</m:t>
                            </m:r>
                            <m:r>
                              <a:rPr lang="en-IN" sz="1900" b="1" i="1">
                                <a:latin typeface="Cambria Math"/>
                              </a:rPr>
                              <m:t>−</m:t>
                            </m:r>
                            <m:r>
                              <a:rPr lang="en-IN" sz="1900" b="1" i="1">
                                <a:latin typeface="Cambria Math"/>
                              </a:rPr>
                              <m:t>𝟏</m:t>
                            </m:r>
                          </m:sub>
                        </m:sSub>
                        <m:r>
                          <a:rPr lang="en-IN" sz="1900" b="1" i="1">
                            <a:latin typeface="Cambria Math"/>
                          </a:rPr>
                          <m:t>)(</m:t>
                        </m:r>
                        <m:r>
                          <a:rPr lang="en-IN" sz="1900" b="1" i="1">
                            <a:latin typeface="Cambria Math"/>
                          </a:rPr>
                          <m:t>𝑵</m:t>
                        </m:r>
                        <m:r>
                          <a:rPr lang="en-IN" sz="1900" b="1" i="1">
                            <a:latin typeface="Cambria Math"/>
                          </a:rPr>
                          <m:t>+ </m:t>
                        </m:r>
                        <m:r>
                          <a:rPr lang="en-IN" sz="1900" b="1" i="1">
                            <a:latin typeface="Cambria Math"/>
                          </a:rPr>
                          <m:t>𝑻</m:t>
                        </m:r>
                        <m:d>
                          <m:dPr>
                            <m:ctrlPr>
                              <a:rPr lang="en-IN" sz="1900" b="1" i="1">
                                <a:latin typeface="Cambria Math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IN" sz="1900" b="1" i="1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IN" sz="1900" b="1" i="1">
                                    <a:latin typeface="Cambria Math"/>
                                  </a:rPr>
                                  <m:t>𝒘</m:t>
                                </m:r>
                              </m:e>
                              <m:sub>
                                <m:r>
                                  <a:rPr lang="en-IN" sz="1900" b="1" i="1">
                                    <a:latin typeface="Cambria Math"/>
                                  </a:rPr>
                                  <m:t>𝒊</m:t>
                                </m:r>
                                <m:r>
                                  <a:rPr lang="en-IN" sz="1900" b="1" i="1">
                                    <a:latin typeface="Cambria Math"/>
                                  </a:rPr>
                                  <m:t>−</m:t>
                                </m:r>
                                <m:r>
                                  <a:rPr lang="en-IN" sz="1900" b="1" i="1">
                                    <a:latin typeface="Cambria Math"/>
                                  </a:rPr>
                                  <m:t>𝟏</m:t>
                                </m:r>
                              </m:sub>
                            </m:sSub>
                          </m:e>
                        </m:d>
                        <m:r>
                          <a:rPr lang="en-IN" sz="1900" b="1" i="1">
                            <a:latin typeface="Cambria Math"/>
                          </a:rPr>
                          <m:t>)</m:t>
                        </m:r>
                      </m:den>
                    </m:f>
                    <m:r>
                      <a:rPr lang="en-IN" sz="1900" b="1" i="1">
                        <a:latin typeface="Cambria Math"/>
                      </a:rPr>
                      <m:t> </m:t>
                    </m:r>
                    <m:r>
                      <a:rPr lang="en-IN" sz="1900" b="1" i="1">
                        <a:latin typeface="Cambria Math"/>
                      </a:rPr>
                      <m:t>𝒊𝒇</m:t>
                    </m:r>
                    <m:r>
                      <a:rPr lang="en-IN" sz="1900" b="1" i="1">
                        <a:latin typeface="Cambria Math"/>
                      </a:rPr>
                      <m:t> </m:t>
                    </m:r>
                    <m:r>
                      <a:rPr lang="en-IN" sz="1900" b="1" i="1">
                        <a:latin typeface="Cambria Math"/>
                      </a:rPr>
                      <m:t>𝒄</m:t>
                    </m:r>
                    <m:d>
                      <m:dPr>
                        <m:ctrlPr>
                          <a:rPr lang="en-IN" sz="1900" b="1" i="1">
                            <a:latin typeface="Cambria Math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IN" sz="1900" b="1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IN" sz="1900" b="1" i="1">
                                <a:latin typeface="Cambria Math"/>
                              </a:rPr>
                              <m:t>𝒘</m:t>
                            </m:r>
                          </m:e>
                          <m:sub>
                            <m:r>
                              <a:rPr lang="en-IN" sz="1900" b="1" i="1">
                                <a:latin typeface="Cambria Math"/>
                              </a:rPr>
                              <m:t>𝒊</m:t>
                            </m:r>
                            <m:r>
                              <a:rPr lang="en-IN" sz="1900" b="1" i="1">
                                <a:latin typeface="Cambria Math"/>
                              </a:rPr>
                              <m:t>−</m:t>
                            </m:r>
                            <m:r>
                              <a:rPr lang="en-IN" sz="1900" b="1" i="1">
                                <a:latin typeface="Cambria Math"/>
                              </a:rPr>
                              <m:t>𝟏</m:t>
                            </m:r>
                          </m:sub>
                        </m:sSub>
                        <m:sSub>
                          <m:sSubPr>
                            <m:ctrlPr>
                              <a:rPr lang="en-IN" sz="1900" b="1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IN" sz="1900" b="1" i="1">
                                <a:latin typeface="Cambria Math"/>
                              </a:rPr>
                              <m:t>𝒘</m:t>
                            </m:r>
                          </m:e>
                          <m:sub>
                            <m:r>
                              <a:rPr lang="en-IN" sz="1900" b="1" i="1">
                                <a:latin typeface="Cambria Math"/>
                              </a:rPr>
                              <m:t>𝒊</m:t>
                            </m:r>
                          </m:sub>
                        </m:sSub>
                      </m:e>
                    </m:d>
                    <m:r>
                      <a:rPr lang="en-IN" sz="1900" b="1" i="1">
                        <a:latin typeface="Cambria Math"/>
                      </a:rPr>
                      <m:t>=</m:t>
                    </m:r>
                    <m:r>
                      <a:rPr lang="en-IN" sz="1900" b="1" i="1">
                        <a:latin typeface="Cambria Math"/>
                      </a:rPr>
                      <m:t>𝟎</m:t>
                    </m:r>
                  </m:oMath>
                </a14:m>
                <a:endParaRPr lang="en-IN" sz="1900" b="1" dirty="0" smtClean="0"/>
              </a:p>
              <a:p>
                <a:pPr algn="ctr"/>
                <a:endParaRPr lang="en-IN" sz="1900" b="1" dirty="0"/>
              </a:p>
              <a:p>
                <a:pPr algn="just"/>
                <a:r>
                  <a:rPr lang="en-US" sz="2800" dirty="0" smtClean="0"/>
                  <a:t>The remainder of the probability mass comes from bigrams having </a:t>
                </a:r>
                <a14:m>
                  <m:oMath xmlns:m="http://schemas.openxmlformats.org/officeDocument/2006/math">
                    <m:r>
                      <a:rPr lang="en-IN" sz="2800" i="1">
                        <a:latin typeface="Cambria Math"/>
                      </a:rPr>
                      <m:t>𝑐</m:t>
                    </m:r>
                    <m:d>
                      <m:dPr>
                        <m:ctrlPr>
                          <a:rPr lang="en-IN" sz="2800" i="1">
                            <a:latin typeface="Cambria Math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IN" sz="2800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IN" sz="2800" i="1">
                                <a:latin typeface="Cambria Math"/>
                              </a:rPr>
                              <m:t>𝑤</m:t>
                            </m:r>
                          </m:e>
                          <m:sub>
                            <m:r>
                              <a:rPr lang="en-IN" sz="2800" i="1">
                                <a:latin typeface="Cambria Math"/>
                              </a:rPr>
                              <m:t>𝑖</m:t>
                            </m:r>
                            <m:r>
                              <a:rPr lang="en-IN" sz="2800" i="1">
                                <a:latin typeface="Cambria Math"/>
                              </a:rPr>
                              <m:t>−1</m:t>
                            </m:r>
                          </m:sub>
                        </m:sSub>
                        <m:sSub>
                          <m:sSubPr>
                            <m:ctrlPr>
                              <a:rPr lang="en-IN" sz="2800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IN" sz="2800" i="1">
                                <a:latin typeface="Cambria Math"/>
                              </a:rPr>
                              <m:t>𝑤</m:t>
                            </m:r>
                          </m:e>
                          <m:sub>
                            <m:r>
                              <a:rPr lang="en-IN" sz="2800" i="1">
                                <a:latin typeface="Cambria Math"/>
                              </a:rPr>
                              <m:t>𝑖</m:t>
                            </m:r>
                          </m:sub>
                        </m:sSub>
                      </m:e>
                    </m:d>
                    <m:r>
                      <a:rPr lang="en-US" sz="2800" b="0" i="1" smtClean="0">
                        <a:latin typeface="Cambria Math"/>
                      </a:rPr>
                      <m:t>&gt;</m:t>
                    </m:r>
                    <m:r>
                      <a:rPr lang="en-IN" sz="2800" i="1">
                        <a:latin typeface="Cambria Math"/>
                      </a:rPr>
                      <m:t>0</m:t>
                    </m:r>
                  </m:oMath>
                </a14:m>
                <a:endParaRPr lang="en-IN" sz="2800" dirty="0" smtClean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limLoc m:val="undOvr"/>
                          <m:supHide m:val="on"/>
                          <m:ctrlPr>
                            <a:rPr lang="en-IN" sz="1800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naryPr>
                        <m:sub>
                          <m:r>
                            <a:rPr lang="en-IN" sz="1800" b="1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𝒊</m:t>
                          </m:r>
                          <m:r>
                            <a:rPr lang="en-IN" sz="1800" b="1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:</m:t>
                          </m:r>
                          <m:r>
                            <a:rPr lang="en-IN" sz="1800" b="1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𝒄</m:t>
                          </m:r>
                          <m:d>
                            <m:dPr>
                              <m:ctrlPr>
                                <a:rPr lang="en-IN" sz="1800" b="1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IN" sz="1800" b="1" i="1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IN" sz="1800" b="1" i="1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  <m:t>𝒘</m:t>
                                  </m:r>
                                </m:e>
                                <m:sub>
                                  <m:r>
                                    <a:rPr lang="en-IN" sz="1800" b="1" i="1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  <m:t>𝒊</m:t>
                                  </m:r>
                                </m:sub>
                              </m:sSub>
                              <m:sSub>
                                <m:sSubPr>
                                  <m:ctrlPr>
                                    <a:rPr lang="en-IN" sz="1800" b="1" i="1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IN" sz="1800" b="1" i="1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  <m:t>𝒘</m:t>
                                  </m:r>
                                </m:e>
                                <m:sub>
                                  <m:r>
                                    <a:rPr lang="en-IN" sz="1800" b="1" i="1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  <m:t>𝒙</m:t>
                                  </m:r>
                                </m:sub>
                              </m:sSub>
                            </m:e>
                          </m:d>
                          <m:r>
                            <a:rPr lang="en-IN" sz="1800" b="1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&gt;</m:t>
                          </m:r>
                          <m:r>
                            <a:rPr lang="en-IN" sz="1800" b="1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𝟎</m:t>
                          </m:r>
                        </m:sub>
                        <m:sup/>
                        <m:e>
                          <m:sSup>
                            <m:sSupPr>
                              <m:ctrlPr>
                                <a:rPr lang="en-IN" sz="1800" b="1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IN" sz="1800" b="1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𝒑</m:t>
                              </m:r>
                            </m:e>
                            <m:sup>
                              <m:r>
                                <a:rPr lang="en-IN" sz="1800" b="1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∗</m:t>
                              </m:r>
                            </m:sup>
                          </m:sSup>
                          <m:r>
                            <a:rPr lang="en-IN" sz="1800" b="1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(</m:t>
                          </m:r>
                        </m:e>
                      </m:nary>
                      <m:sSub>
                        <m:sSubPr>
                          <m:ctrlPr>
                            <a:rPr lang="en-IN" sz="1800" b="1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IN" sz="1800" b="1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𝒘</m:t>
                          </m:r>
                        </m:e>
                        <m:sub>
                          <m:r>
                            <a:rPr lang="en-IN" sz="1800" b="1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𝒊</m:t>
                          </m:r>
                        </m:sub>
                      </m:sSub>
                      <m:d>
                        <m:dPr>
                          <m:begChr m:val="|"/>
                          <m:ctrlPr>
                            <a:rPr lang="en-IN" sz="1800" b="1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IN" sz="1800" b="1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IN" sz="1800" b="1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𝒘</m:t>
                              </m:r>
                            </m:e>
                            <m:sub>
                              <m:r>
                                <a:rPr lang="en-IN" sz="1800" b="1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𝒙</m:t>
                              </m:r>
                            </m:sub>
                          </m:sSub>
                        </m:e>
                      </m:d>
                      <m:r>
                        <a:rPr lang="en-IN" sz="1800" b="1" i="1">
                          <a:solidFill>
                            <a:schemeClr val="tx1"/>
                          </a:solidFill>
                          <a:latin typeface="Cambria Math"/>
                        </a:rPr>
                        <m:t>= </m:t>
                      </m:r>
                      <m:f>
                        <m:fPr>
                          <m:ctrlPr>
                            <a:rPr lang="en-IN" sz="1800" b="1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IN" sz="1800" b="1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𝒄</m:t>
                          </m:r>
                          <m:r>
                            <a:rPr lang="en-IN" sz="1800" b="1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(</m:t>
                          </m:r>
                          <m:sSub>
                            <m:sSubPr>
                              <m:ctrlPr>
                                <a:rPr lang="en-IN" sz="1800" b="1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IN" sz="1800" b="1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𝒘</m:t>
                              </m:r>
                            </m:e>
                            <m:sub>
                              <m:r>
                                <a:rPr lang="en-IN" sz="1800" b="1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𝒙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IN" sz="1800" b="1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IN" sz="1800" b="1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𝒘</m:t>
                              </m:r>
                            </m:e>
                            <m:sub>
                              <m:r>
                                <a:rPr lang="en-IN" sz="1800" b="1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𝒊</m:t>
                              </m:r>
                            </m:sub>
                          </m:sSub>
                          <m:r>
                            <a:rPr lang="en-IN" sz="1800" b="1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)</m:t>
                          </m:r>
                        </m:num>
                        <m:den>
                          <m:r>
                            <a:rPr lang="en-IN" sz="1800" b="1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𝒄</m:t>
                          </m:r>
                          <m:d>
                            <m:dPr>
                              <m:ctrlPr>
                                <a:rPr lang="en-IN" sz="1800" b="1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IN" sz="1800" b="1" i="1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IN" sz="1800" b="1" i="1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  <m:t>𝒘</m:t>
                                  </m:r>
                                </m:e>
                                <m:sub>
                                  <m:r>
                                    <a:rPr lang="en-IN" sz="1800" b="1" i="1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  <m:t>𝒙</m:t>
                                  </m:r>
                                </m:sub>
                              </m:sSub>
                            </m:e>
                          </m:d>
                          <m:r>
                            <a:rPr lang="en-IN" sz="1800" b="1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+ </m:t>
                          </m:r>
                          <m:r>
                            <a:rPr lang="en-IN" sz="1800" b="1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𝑻</m:t>
                          </m:r>
                          <m:r>
                            <a:rPr lang="en-IN" sz="1800" b="1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(</m:t>
                          </m:r>
                          <m:sSub>
                            <m:sSubPr>
                              <m:ctrlPr>
                                <a:rPr lang="en-IN" sz="1800" b="1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IN" sz="1800" b="1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𝒘</m:t>
                              </m:r>
                            </m:e>
                            <m:sub>
                              <m:r>
                                <a:rPr lang="en-IN" sz="1800" b="1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𝒙</m:t>
                              </m:r>
                            </m:sub>
                          </m:sSub>
                          <m:r>
                            <a:rPr lang="en-IN" sz="1800" b="1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)</m:t>
                          </m:r>
                        </m:den>
                      </m:f>
                    </m:oMath>
                  </m:oMathPara>
                </a14:m>
                <a:endParaRPr lang="en-IN" sz="1800" b="1" dirty="0"/>
              </a:p>
              <a:p>
                <a:endParaRPr lang="en-IN" sz="2800" dirty="0" smtClean="0"/>
              </a:p>
              <a:p>
                <a:endParaRPr lang="en-IN" sz="2800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3"/>
                <a:stretch>
                  <a:fillRect l="-1259" t="-2156" r="-2519" b="-21159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027DF-0372-47E2-9D01-F9650094700F}" type="slidenum">
              <a:rPr lang="en-IN" smtClean="0"/>
              <a:pPr/>
              <a:t>17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761352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2"/>
                </a:solidFill>
              </a:rPr>
              <a:t>Smoothed counts </a:t>
            </a:r>
            <a:endParaRPr lang="en-IN" dirty="0">
              <a:solidFill>
                <a:schemeClr val="tx2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905000"/>
                <a:ext cx="8229600" cy="4221163"/>
              </a:xfrm>
            </p:spPr>
            <p:txBody>
              <a:bodyPr/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IN" i="1">
                              <a:latin typeface="Cambria Math"/>
                            </a:rPr>
                          </m:ctrlPr>
                        </m:sSubSupPr>
                        <m:e>
                          <m:r>
                            <a:rPr lang="en-IN" i="1">
                              <a:latin typeface="Cambria Math"/>
                            </a:rPr>
                            <m:t>𝑐</m:t>
                          </m:r>
                        </m:e>
                        <m:sub>
                          <m:r>
                            <a:rPr lang="en-IN" i="1">
                              <a:latin typeface="Cambria Math"/>
                            </a:rPr>
                            <m:t>𝑖</m:t>
                          </m:r>
                        </m:sub>
                        <m:sup>
                          <m:r>
                            <a:rPr lang="en-IN" i="1">
                              <a:latin typeface="Cambria Math"/>
                            </a:rPr>
                            <m:t>∗</m:t>
                          </m:r>
                        </m:sup>
                      </m:sSubSup>
                      <m:r>
                        <a:rPr lang="en-IN" i="1">
                          <a:latin typeface="Cambria Math"/>
                        </a:rPr>
                        <m:t>= </m:t>
                      </m:r>
                      <m:d>
                        <m:dPr>
                          <m:begChr m:val="{"/>
                          <m:endChr m:val=""/>
                          <m:ctrlPr>
                            <a:rPr lang="en-IN" i="1">
                              <a:latin typeface="Cambria Math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en-IN" i="1">
                                  <a:latin typeface="Cambria Math"/>
                                </a:rPr>
                              </m:ctrlPr>
                            </m:eqArrPr>
                            <m:e>
                              <m:f>
                                <m:fPr>
                                  <m:ctrlPr>
                                    <a:rPr lang="en-IN" i="1"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en-IN" i="1">
                                      <a:latin typeface="Cambria Math"/>
                                    </a:rPr>
                                    <m:t>𝑇</m:t>
                                  </m:r>
                                </m:num>
                                <m:den>
                                  <m:r>
                                    <a:rPr lang="en-IN" i="1">
                                      <a:latin typeface="Cambria Math"/>
                                    </a:rPr>
                                    <m:t>𝑍</m:t>
                                  </m:r>
                                </m:den>
                              </m:f>
                              <m:f>
                                <m:fPr>
                                  <m:ctrlPr>
                                    <a:rPr lang="en-IN" i="1"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en-IN" i="1">
                                      <a:latin typeface="Cambria Math"/>
                                    </a:rPr>
                                    <m:t>𝑁</m:t>
                                  </m:r>
                                </m:num>
                                <m:den>
                                  <m:r>
                                    <a:rPr lang="en-IN" i="1">
                                      <a:latin typeface="Cambria Math"/>
                                    </a:rPr>
                                    <m:t>𝑁</m:t>
                                  </m:r>
                                  <m:r>
                                    <a:rPr lang="en-IN" i="1">
                                      <a:latin typeface="Cambria Math"/>
                                    </a:rPr>
                                    <m:t>+</m:t>
                                  </m:r>
                                  <m:r>
                                    <a:rPr lang="en-IN" i="1">
                                      <a:latin typeface="Cambria Math"/>
                                    </a:rPr>
                                    <m:t>𝑇</m:t>
                                  </m:r>
                                </m:den>
                              </m:f>
                              <m:r>
                                <a:rPr lang="en-IN" i="1">
                                  <a:latin typeface="Cambria Math"/>
                                </a:rPr>
                                <m:t>, </m:t>
                              </m:r>
                              <m:r>
                                <a:rPr lang="en-IN" i="1">
                                  <a:latin typeface="Cambria Math"/>
                                </a:rPr>
                                <m:t>𝑖𝑓</m:t>
                              </m:r>
                              <m:r>
                                <a:rPr lang="en-IN" i="1">
                                  <a:latin typeface="Cambria Math"/>
                                </a:rPr>
                                <m:t> </m:t>
                              </m:r>
                              <m:sSub>
                                <m:sSubPr>
                                  <m:ctrlPr>
                                    <a:rPr lang="en-IN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IN" i="1">
                                      <a:latin typeface="Cambria Math"/>
                                    </a:rPr>
                                    <m:t>𝑐</m:t>
                                  </m:r>
                                </m:e>
                                <m:sub>
                                  <m:r>
                                    <a:rPr lang="en-IN" i="1">
                                      <a:latin typeface="Cambria Math"/>
                                    </a:rPr>
                                    <m:t>𝑖</m:t>
                                  </m:r>
                                </m:sub>
                              </m:sSub>
                              <m:r>
                                <a:rPr lang="en-IN" i="1">
                                  <a:latin typeface="Cambria Math"/>
                                </a:rPr>
                                <m:t>=0</m:t>
                              </m:r>
                            </m:e>
                            <m:e>
                              <m:sSub>
                                <m:sSubPr>
                                  <m:ctrlPr>
                                    <a:rPr lang="en-IN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IN" i="1">
                                      <a:latin typeface="Cambria Math"/>
                                    </a:rPr>
                                    <m:t>𝑐</m:t>
                                  </m:r>
                                </m:e>
                                <m:sub>
                                  <m:r>
                                    <a:rPr lang="en-IN" i="1">
                                      <a:latin typeface="Cambria Math"/>
                                    </a:rPr>
                                    <m:t>𝑖</m:t>
                                  </m:r>
                                </m:sub>
                              </m:sSub>
                              <m:f>
                                <m:fPr>
                                  <m:ctrlPr>
                                    <a:rPr lang="en-IN" i="1"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en-IN" i="1">
                                      <a:latin typeface="Cambria Math"/>
                                    </a:rPr>
                                    <m:t>𝑁</m:t>
                                  </m:r>
                                </m:num>
                                <m:den>
                                  <m:r>
                                    <a:rPr lang="en-IN" i="1">
                                      <a:latin typeface="Cambria Math"/>
                                    </a:rPr>
                                    <m:t>𝑁</m:t>
                                  </m:r>
                                  <m:r>
                                    <a:rPr lang="en-IN" i="1">
                                      <a:latin typeface="Cambria Math"/>
                                    </a:rPr>
                                    <m:t>+</m:t>
                                  </m:r>
                                  <m:r>
                                    <a:rPr lang="en-IN" i="1">
                                      <a:latin typeface="Cambria Math"/>
                                    </a:rPr>
                                    <m:t>𝑇</m:t>
                                  </m:r>
                                </m:den>
                              </m:f>
                              <m:r>
                                <a:rPr lang="en-IN" i="1">
                                  <a:latin typeface="Cambria Math"/>
                                </a:rPr>
                                <m:t>, </m:t>
                              </m:r>
                              <m:r>
                                <a:rPr lang="en-IN" i="1">
                                  <a:latin typeface="Cambria Math"/>
                                </a:rPr>
                                <m:t>𝑖𝑓</m:t>
                              </m:r>
                              <m:r>
                                <a:rPr lang="en-IN" i="1">
                                  <a:latin typeface="Cambria Math"/>
                                </a:rPr>
                                <m:t> </m:t>
                              </m:r>
                              <m:sSub>
                                <m:sSubPr>
                                  <m:ctrlPr>
                                    <a:rPr lang="en-IN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IN" i="1">
                                      <a:latin typeface="Cambria Math"/>
                                    </a:rPr>
                                    <m:t>𝑐</m:t>
                                  </m:r>
                                </m:e>
                                <m:sub>
                                  <m:r>
                                    <a:rPr lang="en-IN" i="1">
                                      <a:latin typeface="Cambria Math"/>
                                    </a:rPr>
                                    <m:t>𝑖</m:t>
                                  </m:r>
                                </m:sub>
                              </m:sSub>
                              <m:r>
                                <a:rPr lang="en-IN" i="1">
                                  <a:latin typeface="Cambria Math"/>
                                </a:rPr>
                                <m:t>&gt;0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en-IN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905000"/>
                <a:ext cx="8229600" cy="4221163"/>
              </a:xfr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027DF-0372-47E2-9D01-F9650094700F}" type="slidenum">
              <a:rPr lang="en-IN" smtClean="0"/>
              <a:pPr/>
              <a:t>18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163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027DF-0372-47E2-9D01-F9650094700F}" type="slidenum">
              <a:rPr lang="en-IN" smtClean="0"/>
              <a:pPr/>
              <a:t>19</a:t>
            </a:fld>
            <a:endParaRPr lang="en-IN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609600" y="4270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Witten  Bell - </a:t>
            </a:r>
            <a:r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Example</a:t>
            </a:r>
            <a:endParaRPr kumimoji="0" lang="en-IN" sz="3200" b="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31916025"/>
              </p:ext>
            </p:extLst>
          </p:nvPr>
        </p:nvGraphicFramePr>
        <p:xfrm>
          <a:off x="3283755" y="1601414"/>
          <a:ext cx="2881290" cy="36576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40645"/>
                <a:gridCol w="1440645"/>
              </a:tblGrid>
              <a:tr h="245824">
                <a:tc>
                  <a:txBody>
                    <a:bodyPr/>
                    <a:lstStyle/>
                    <a:p>
                      <a:pPr algn="ctr"/>
                      <a:r>
                        <a:rPr lang="en-US" sz="2400" b="1" u="sng" dirty="0" smtClean="0"/>
                        <a:t>W</a:t>
                      </a:r>
                      <a:endParaRPr lang="en-IN" sz="2400" b="1" u="sng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u="sng" dirty="0" smtClean="0"/>
                        <a:t>T(W)</a:t>
                      </a:r>
                      <a:endParaRPr lang="en-IN" sz="2400" b="1" u="sng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870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I</a:t>
                      </a:r>
                      <a:endParaRPr lang="en-IN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95</a:t>
                      </a:r>
                      <a:endParaRPr lang="en-IN" sz="24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870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Want</a:t>
                      </a:r>
                      <a:endParaRPr lang="en-IN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76</a:t>
                      </a:r>
                      <a:endParaRPr lang="en-IN" sz="24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870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To</a:t>
                      </a:r>
                      <a:endParaRPr lang="en-IN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130</a:t>
                      </a:r>
                      <a:endParaRPr lang="en-IN" sz="24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870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Eat</a:t>
                      </a:r>
                      <a:endParaRPr lang="en-IN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124</a:t>
                      </a:r>
                      <a:endParaRPr lang="en-IN" sz="24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870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Chinese</a:t>
                      </a:r>
                      <a:endParaRPr lang="en-IN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20</a:t>
                      </a:r>
                      <a:endParaRPr lang="en-IN" sz="24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870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Food</a:t>
                      </a:r>
                      <a:endParaRPr lang="en-IN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82</a:t>
                      </a:r>
                      <a:endParaRPr lang="en-IN" sz="24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870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Lunch</a:t>
                      </a:r>
                      <a:endParaRPr lang="en-IN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45</a:t>
                      </a:r>
                      <a:endParaRPr lang="en-IN" sz="24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" name="Rectangle 1"/>
          <p:cNvSpPr/>
          <p:nvPr/>
        </p:nvSpPr>
        <p:spPr>
          <a:xfrm>
            <a:off x="3810000" y="5791200"/>
            <a:ext cx="237917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IN" sz="2800" dirty="0"/>
              <a:t>Z(w) = V - T(w) </a:t>
            </a:r>
          </a:p>
        </p:txBody>
      </p:sp>
    </p:spTree>
    <p:extLst>
      <p:ext uri="{BB962C8B-B14F-4D97-AF65-F5344CB8AC3E}">
        <p14:creationId xmlns:p14="http://schemas.microsoft.com/office/powerpoint/2010/main" val="2093582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2"/>
                </a:solidFill>
              </a:rPr>
              <a:t>Some terminology</a:t>
            </a:r>
            <a:endParaRPr lang="en-IN" dirty="0">
              <a:solidFill>
                <a:schemeClr val="tx2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lnSpcReduction="10000"/>
              </a:bodyPr>
              <a:lstStyle/>
              <a:p>
                <a:pPr algn="just">
                  <a:buClr>
                    <a:srgbClr val="C00000"/>
                  </a:buClr>
                </a:pPr>
                <a:r>
                  <a:rPr lang="en-US" dirty="0" smtClean="0">
                    <a:solidFill>
                      <a:srgbClr val="C00000"/>
                    </a:solidFill>
                  </a:rPr>
                  <a:t>Types</a:t>
                </a:r>
                <a:r>
                  <a:rPr lang="en-US" dirty="0" smtClean="0"/>
                  <a:t> - </a:t>
                </a:r>
                <a:r>
                  <a:rPr lang="en-IN" dirty="0"/>
                  <a:t>T</a:t>
                </a:r>
                <a:r>
                  <a:rPr lang="en-IN" dirty="0" smtClean="0"/>
                  <a:t>he number of distinct words in a corpus, i.e. the size of the vocabulary.</a:t>
                </a:r>
                <a:endParaRPr lang="en-US" dirty="0" smtClean="0"/>
              </a:p>
              <a:p>
                <a:pPr algn="just">
                  <a:buClr>
                    <a:srgbClr val="C00000"/>
                  </a:buClr>
                </a:pPr>
                <a:r>
                  <a:rPr lang="en-US" dirty="0" smtClean="0">
                    <a:solidFill>
                      <a:srgbClr val="C00000"/>
                    </a:solidFill>
                  </a:rPr>
                  <a:t>Tokens </a:t>
                </a:r>
                <a:r>
                  <a:rPr lang="en-US" dirty="0" smtClean="0"/>
                  <a:t>- </a:t>
                </a:r>
                <a:r>
                  <a:rPr lang="en-IN" dirty="0"/>
                  <a:t>T</a:t>
                </a:r>
                <a:r>
                  <a:rPr lang="en-IN" dirty="0" smtClean="0"/>
                  <a:t>he total number of words in the corpus.</a:t>
                </a:r>
              </a:p>
              <a:p>
                <a:pPr algn="just"/>
                <a:r>
                  <a:rPr lang="en-US" dirty="0" smtClean="0">
                    <a:solidFill>
                      <a:srgbClr val="C00000"/>
                    </a:solidFill>
                  </a:rPr>
                  <a:t>Language Model </a:t>
                </a:r>
                <a:r>
                  <a:rPr lang="en-US" dirty="0" smtClean="0"/>
                  <a:t>- </a:t>
                </a:r>
                <a:r>
                  <a:rPr lang="en-US" dirty="0"/>
                  <a:t>A language model is a probability distribution over word </a:t>
                </a:r>
                <a:r>
                  <a:rPr lang="en-US" dirty="0" smtClean="0"/>
                  <a:t>sequences </a:t>
                </a:r>
                <a:r>
                  <a:rPr lang="en-IN" dirty="0"/>
                  <a:t>that describes how </a:t>
                </a:r>
                <a:r>
                  <a:rPr lang="en-IN" dirty="0" smtClean="0"/>
                  <a:t>often the sequence occurs </a:t>
                </a:r>
                <a:r>
                  <a:rPr lang="en-IN" dirty="0"/>
                  <a:t>as a sentence in some domain of </a:t>
                </a:r>
                <a:r>
                  <a:rPr lang="en-IN" dirty="0" smtClean="0"/>
                  <a:t>interest.</a:t>
                </a:r>
                <a:r>
                  <a:rPr lang="en-US" dirty="0" smtClean="0"/>
                  <a:t> </a:t>
                </a:r>
                <a14:m>
                  <m:oMath xmlns:m="http://schemas.openxmlformats.org/officeDocument/2006/math">
                    <m:r>
                      <a:rPr lang="en-IN" i="1">
                        <a:latin typeface="Cambria Math"/>
                      </a:rPr>
                      <m:t>𝑃</m:t>
                    </m:r>
                    <m:d>
                      <m:dPr>
                        <m:ctrlPr>
                          <a:rPr lang="en-IN" i="1">
                            <a:latin typeface="Cambria Math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IN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IN" i="1">
                                <a:latin typeface="Cambria Math"/>
                              </a:rPr>
                              <m:t>𝑤</m:t>
                            </m:r>
                          </m:e>
                          <m:sub>
                            <m:r>
                              <a:rPr lang="en-IN" i="1">
                                <a:latin typeface="Cambria Math"/>
                              </a:rPr>
                              <m:t>1</m:t>
                            </m:r>
                          </m:sub>
                        </m:sSub>
                        <m:r>
                          <a:rPr lang="en-IN" i="1">
                            <a:latin typeface="Cambria Math"/>
                          </a:rPr>
                          <m:t>,</m:t>
                        </m:r>
                        <m:sSub>
                          <m:sSubPr>
                            <m:ctrlPr>
                              <a:rPr lang="en-IN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IN" i="1">
                                <a:latin typeface="Cambria Math"/>
                              </a:rPr>
                              <m:t>𝑤</m:t>
                            </m:r>
                          </m:e>
                          <m:sub>
                            <m:r>
                              <a:rPr lang="en-IN" i="1">
                                <a:latin typeface="Cambria Math"/>
                              </a:rPr>
                              <m:t>2</m:t>
                            </m:r>
                          </m:sub>
                        </m:sSub>
                        <m:r>
                          <a:rPr lang="en-IN" i="1">
                            <a:latin typeface="Cambria Math"/>
                          </a:rPr>
                          <m:t> ,…, </m:t>
                        </m:r>
                        <m:sSub>
                          <m:sSubPr>
                            <m:ctrlPr>
                              <a:rPr lang="en-IN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IN" i="1">
                                <a:latin typeface="Cambria Math"/>
                              </a:rPr>
                              <m:t>𝑤</m:t>
                            </m:r>
                          </m:e>
                          <m:sub>
                            <m:r>
                              <a:rPr lang="en-IN" i="1">
                                <a:latin typeface="Cambria Math"/>
                              </a:rPr>
                              <m:t>𝑛</m:t>
                            </m:r>
                          </m:sub>
                        </m:sSub>
                      </m:e>
                    </m:d>
                    <m:r>
                      <a:rPr lang="en-IN" i="1">
                        <a:latin typeface="Cambria Math"/>
                      </a:rPr>
                      <m:t>=</m:t>
                    </m:r>
                    <m:nary>
                      <m:naryPr>
                        <m:chr m:val="∏"/>
                        <m:limLoc m:val="subSup"/>
                        <m:ctrlPr>
                          <a:rPr lang="en-IN" i="1">
                            <a:latin typeface="Cambria Math"/>
                          </a:rPr>
                        </m:ctrlPr>
                      </m:naryPr>
                      <m:sub>
                        <m:r>
                          <a:rPr lang="en-IN" i="1">
                            <a:latin typeface="Cambria Math"/>
                          </a:rPr>
                          <m:t>𝑘</m:t>
                        </m:r>
                        <m:r>
                          <a:rPr lang="en-IN" i="1">
                            <a:latin typeface="Cambria Math"/>
                          </a:rPr>
                          <m:t>=1</m:t>
                        </m:r>
                      </m:sub>
                      <m:sup>
                        <m:r>
                          <a:rPr lang="en-IN" i="1">
                            <a:latin typeface="Cambria Math"/>
                          </a:rPr>
                          <m:t>𝑛</m:t>
                        </m:r>
                      </m:sup>
                      <m:e>
                        <m:r>
                          <a:rPr lang="en-IN" i="1">
                            <a:latin typeface="Cambria Math"/>
                          </a:rPr>
                          <m:t>𝑃</m:t>
                        </m:r>
                        <m:r>
                          <a:rPr lang="en-IN" i="1">
                            <a:latin typeface="Cambria Math"/>
                          </a:rPr>
                          <m:t>(</m:t>
                        </m:r>
                        <m:sSub>
                          <m:sSubPr>
                            <m:ctrlPr>
                              <a:rPr lang="en-IN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IN" i="1">
                                <a:latin typeface="Cambria Math"/>
                              </a:rPr>
                              <m:t>𝑤</m:t>
                            </m:r>
                          </m:e>
                          <m:sub>
                            <m:eqArr>
                              <m:eqArrPr>
                                <m:ctrlPr>
                                  <a:rPr lang="en-IN" i="1">
                                    <a:latin typeface="Cambria Math"/>
                                  </a:rPr>
                                </m:ctrlPr>
                              </m:eqArrPr>
                              <m:e>
                                <m:r>
                                  <a:rPr lang="en-IN" i="1">
                                    <a:latin typeface="Cambria Math"/>
                                  </a:rPr>
                                  <m:t>𝑘</m:t>
                                </m:r>
                              </m:e>
                              <m:e>
                                <m:r>
                                  <a:rPr lang="en-IN" i="1">
                                    <a:latin typeface="Cambria Math"/>
                                  </a:rPr>
                                  <m:t> </m:t>
                                </m:r>
                              </m:e>
                            </m:eqArr>
                          </m:sub>
                        </m:sSub>
                      </m:e>
                    </m:nary>
                    <m:r>
                      <a:rPr lang="en-IN" i="1">
                        <a:latin typeface="Cambria Math"/>
                      </a:rPr>
                      <m:t>| </m:t>
                    </m:r>
                    <m:sSubSup>
                      <m:sSubSupPr>
                        <m:ctrlPr>
                          <a:rPr lang="en-IN" i="1">
                            <a:latin typeface="Cambria Math"/>
                          </a:rPr>
                        </m:ctrlPr>
                      </m:sSubSupPr>
                      <m:e>
                        <m:r>
                          <a:rPr lang="en-IN" i="1">
                            <a:latin typeface="Cambria Math"/>
                          </a:rPr>
                          <m:t>𝑤</m:t>
                        </m:r>
                      </m:e>
                      <m:sub>
                        <m:r>
                          <a:rPr lang="en-IN" i="1">
                            <a:latin typeface="Cambria Math"/>
                          </a:rPr>
                          <m:t>1</m:t>
                        </m:r>
                      </m:sub>
                      <m:sup>
                        <m:r>
                          <a:rPr lang="en-IN" i="1">
                            <a:latin typeface="Cambria Math"/>
                          </a:rPr>
                          <m:t>𝑘</m:t>
                        </m:r>
                        <m:r>
                          <a:rPr lang="en-IN" i="1">
                            <a:latin typeface="Cambria Math"/>
                          </a:rPr>
                          <m:t>−1</m:t>
                        </m:r>
                      </m:sup>
                    </m:sSubSup>
                    <m:r>
                      <a:rPr lang="en-IN" i="1">
                        <a:latin typeface="Cambria Math"/>
                      </a:rPr>
                      <m:t>)</m:t>
                    </m:r>
                  </m:oMath>
                </a14:m>
                <a:endParaRPr lang="en-IN" dirty="0" smtClean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630" t="-2830" r="-3037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A48A8-7A70-4469-B721-1A2D49615A6A}" type="slidenum">
              <a:rPr lang="en-IN" sz="1400" smtClean="0"/>
              <a:pPr/>
              <a:t>2</a:t>
            </a:fld>
            <a:endParaRPr lang="en-IN" sz="1400" dirty="0"/>
          </a:p>
        </p:txBody>
      </p:sp>
    </p:spTree>
    <p:extLst>
      <p:ext uri="{BB962C8B-B14F-4D97-AF65-F5344CB8AC3E}">
        <p14:creationId xmlns:p14="http://schemas.microsoft.com/office/powerpoint/2010/main" val="5817018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solidFill>
                  <a:schemeClr val="tx2"/>
                </a:solidFill>
              </a:rPr>
              <a:t>Witten Bell </a:t>
            </a:r>
            <a:r>
              <a:rPr lang="en-US" sz="3600" dirty="0"/>
              <a:t>– </a:t>
            </a:r>
            <a:r>
              <a:rPr lang="en-US" sz="3600" dirty="0">
                <a:solidFill>
                  <a:srgbClr val="C00000"/>
                </a:solidFill>
              </a:rPr>
              <a:t>Smoothed Counts</a:t>
            </a:r>
            <a:endParaRPr lang="en-IN" sz="3600" dirty="0">
              <a:solidFill>
                <a:srgbClr val="C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A48A8-7A70-4469-B721-1A2D49615A6A}" type="slidenum">
              <a:rPr lang="en-IN" smtClean="0"/>
              <a:pPr/>
              <a:t>20</a:t>
            </a:fld>
            <a:endParaRPr lang="en-IN"/>
          </a:p>
        </p:txBody>
      </p:sp>
      <p:graphicFrame>
        <p:nvGraphicFramePr>
          <p:cNvPr id="8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04493717"/>
              </p:ext>
            </p:extLst>
          </p:nvPr>
        </p:nvGraphicFramePr>
        <p:xfrm>
          <a:off x="1066800" y="2057400"/>
          <a:ext cx="7124192" cy="312927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66800"/>
                <a:gridCol w="838200"/>
                <a:gridCol w="799592"/>
                <a:gridCol w="914400"/>
                <a:gridCol w="762000"/>
                <a:gridCol w="990600"/>
                <a:gridCol w="838200"/>
                <a:gridCol w="914400"/>
              </a:tblGrid>
              <a:tr h="533399">
                <a:tc>
                  <a:txBody>
                    <a:bodyPr/>
                    <a:lstStyle/>
                    <a:p>
                      <a:pPr algn="ctr"/>
                      <a:endParaRPr lang="en-IN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I</a:t>
                      </a:r>
                      <a:endParaRPr lang="en-IN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Want </a:t>
                      </a:r>
                      <a:endParaRPr lang="en-IN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to</a:t>
                      </a:r>
                      <a:endParaRPr lang="en-IN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eat</a:t>
                      </a:r>
                      <a:endParaRPr lang="en-IN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Chinese</a:t>
                      </a:r>
                      <a:endParaRPr lang="en-IN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food</a:t>
                      </a:r>
                      <a:endParaRPr lang="en-IN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lunch</a:t>
                      </a:r>
                      <a:endParaRPr lang="en-IN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I</a:t>
                      </a:r>
                      <a:endParaRPr lang="en-IN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en-IN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1060</a:t>
                      </a:r>
                      <a:endParaRPr lang="en-IN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.062</a:t>
                      </a:r>
                      <a:endParaRPr lang="en-IN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13</a:t>
                      </a:r>
                      <a:endParaRPr lang="en-IN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.062</a:t>
                      </a:r>
                      <a:endParaRPr lang="en-IN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.062</a:t>
                      </a:r>
                      <a:endParaRPr lang="en-IN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.062</a:t>
                      </a:r>
                      <a:endParaRPr lang="en-IN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Want</a:t>
                      </a:r>
                      <a:endParaRPr lang="en-IN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IN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.046</a:t>
                      </a:r>
                      <a:endParaRPr lang="en-IN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740</a:t>
                      </a:r>
                      <a:endParaRPr lang="en-IN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.046</a:t>
                      </a:r>
                      <a:endParaRPr lang="en-IN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IN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en-IN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IN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To</a:t>
                      </a:r>
                      <a:endParaRPr lang="en-IN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IN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.085</a:t>
                      </a:r>
                      <a:endParaRPr lang="en-IN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en-IN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827</a:t>
                      </a:r>
                      <a:endParaRPr lang="en-IN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IN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.085</a:t>
                      </a:r>
                      <a:endParaRPr lang="en-IN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en-IN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Eat</a:t>
                      </a:r>
                      <a:endParaRPr lang="en-IN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.075</a:t>
                      </a:r>
                      <a:endParaRPr lang="en-IN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.075</a:t>
                      </a:r>
                      <a:endParaRPr lang="en-IN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IN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.075</a:t>
                      </a:r>
                      <a:endParaRPr lang="en-IN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17</a:t>
                      </a:r>
                      <a:endParaRPr lang="en-IN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IN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46</a:t>
                      </a:r>
                      <a:endParaRPr lang="en-IN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Chinese</a:t>
                      </a:r>
                      <a:endParaRPr lang="en-IN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IN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.012</a:t>
                      </a:r>
                      <a:endParaRPr lang="en-IN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.012</a:t>
                      </a:r>
                      <a:endParaRPr lang="en-IN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.012</a:t>
                      </a:r>
                      <a:endParaRPr lang="en-IN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.012</a:t>
                      </a:r>
                      <a:endParaRPr lang="en-IN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109</a:t>
                      </a:r>
                      <a:endParaRPr lang="en-IN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IN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Food</a:t>
                      </a:r>
                      <a:endParaRPr lang="en-IN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18</a:t>
                      </a:r>
                      <a:endParaRPr lang="en-IN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.059</a:t>
                      </a:r>
                      <a:endParaRPr lang="en-IN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16</a:t>
                      </a:r>
                      <a:endParaRPr lang="en-IN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.059</a:t>
                      </a:r>
                      <a:endParaRPr lang="en-IN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.059</a:t>
                      </a:r>
                      <a:endParaRPr lang="en-IN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.059</a:t>
                      </a:r>
                      <a:endParaRPr lang="en-IN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.059</a:t>
                      </a:r>
                      <a:endParaRPr lang="en-IN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lunch</a:t>
                      </a:r>
                      <a:endParaRPr lang="en-IN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IN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.026</a:t>
                      </a:r>
                      <a:endParaRPr lang="en-IN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.026</a:t>
                      </a:r>
                      <a:endParaRPr lang="en-IN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.026</a:t>
                      </a:r>
                      <a:endParaRPr lang="en-IN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.026</a:t>
                      </a:r>
                      <a:endParaRPr lang="en-IN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IN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.026</a:t>
                      </a:r>
                      <a:endParaRPr lang="en-IN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85852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2"/>
                </a:solidFill>
              </a:rPr>
              <a:t>Good-Turing Discounting</a:t>
            </a:r>
            <a:endParaRPr lang="en-IN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382000" cy="5105400"/>
          </a:xfrm>
        </p:spPr>
        <p:txBody>
          <a:bodyPr>
            <a:normAutofit/>
          </a:bodyPr>
          <a:lstStyle/>
          <a:p>
            <a:pPr algn="just">
              <a:buClr>
                <a:srgbClr val="C00000"/>
              </a:buClr>
            </a:pPr>
            <a:r>
              <a:rPr lang="en-IN" sz="3000" dirty="0" smtClean="0">
                <a:solidFill>
                  <a:srgbClr val="C00000"/>
                </a:solidFill>
              </a:rPr>
              <a:t>Intuition:</a:t>
            </a:r>
            <a:endParaRPr lang="en-IN" sz="3000" dirty="0">
              <a:solidFill>
                <a:srgbClr val="C00000"/>
              </a:solidFill>
            </a:endParaRPr>
          </a:p>
          <a:p>
            <a:pPr lvl="1" algn="just">
              <a:buClr>
                <a:srgbClr val="C00000"/>
              </a:buClr>
            </a:pPr>
            <a:r>
              <a:rPr lang="en-IN" sz="2200" dirty="0" smtClean="0"/>
              <a:t>Use the count of things which are </a:t>
            </a:r>
            <a:r>
              <a:rPr lang="en-IN" sz="2200" b="1" i="1" dirty="0" smtClean="0"/>
              <a:t>seen once</a:t>
            </a:r>
            <a:r>
              <a:rPr lang="en-IN" sz="2200" dirty="0" smtClean="0"/>
              <a:t> to help estimate the count of things </a:t>
            </a:r>
            <a:r>
              <a:rPr lang="en-IN" sz="2200" b="1" i="1" dirty="0" smtClean="0"/>
              <a:t>never seen.</a:t>
            </a:r>
          </a:p>
          <a:p>
            <a:pPr lvl="1" algn="just">
              <a:buClr>
                <a:srgbClr val="C00000"/>
              </a:buClr>
            </a:pPr>
            <a:r>
              <a:rPr lang="en-IN" sz="2600" dirty="0" smtClean="0"/>
              <a:t>Similarly, use count of things which occur </a:t>
            </a:r>
            <a:r>
              <a:rPr lang="en-IN" sz="2600" b="1" i="1" dirty="0" smtClean="0"/>
              <a:t>c+1 </a:t>
            </a:r>
            <a:r>
              <a:rPr lang="en-IN" sz="2600" dirty="0" smtClean="0"/>
              <a:t>times to estimate count of things which occur </a:t>
            </a:r>
            <a:r>
              <a:rPr lang="en-IN" sz="2600" b="1" i="1" dirty="0" smtClean="0"/>
              <a:t>c</a:t>
            </a:r>
            <a:r>
              <a:rPr lang="en-IN" sz="2600" dirty="0" smtClean="0"/>
              <a:t> times.</a:t>
            </a:r>
          </a:p>
          <a:p>
            <a:pPr algn="just">
              <a:buClr>
                <a:srgbClr val="C00000"/>
              </a:buClr>
            </a:pPr>
            <a:r>
              <a:rPr lang="en-IN" sz="2800" dirty="0" smtClean="0"/>
              <a:t>Let, </a:t>
            </a:r>
            <a:r>
              <a:rPr lang="en-IN" sz="2800" b="1" i="1" dirty="0" err="1" smtClean="0"/>
              <a:t>N</a:t>
            </a:r>
            <a:r>
              <a:rPr lang="en-IN" sz="2800" b="1" i="1" baseline="-25000" dirty="0" err="1" smtClean="0"/>
              <a:t>c</a:t>
            </a:r>
            <a:r>
              <a:rPr lang="en-IN" sz="2800" dirty="0" smtClean="0"/>
              <a:t> be the number of things that occur </a:t>
            </a:r>
            <a:r>
              <a:rPr lang="en-IN" sz="2800" b="1" i="1" dirty="0" smtClean="0"/>
              <a:t>c</a:t>
            </a:r>
            <a:r>
              <a:rPr lang="en-IN" sz="2800" dirty="0" smtClean="0"/>
              <a:t> times. i.e. </a:t>
            </a:r>
            <a:r>
              <a:rPr lang="en-IN" sz="2800" i="1" dirty="0" smtClean="0">
                <a:solidFill>
                  <a:srgbClr val="C00000"/>
                </a:solidFill>
              </a:rPr>
              <a:t>frequency of frequency “c”.</a:t>
            </a:r>
          </a:p>
          <a:p>
            <a:pPr algn="just">
              <a:buClr>
                <a:srgbClr val="C00000"/>
              </a:buClr>
            </a:pPr>
            <a:r>
              <a:rPr lang="en-IN" sz="2800" dirty="0" smtClean="0"/>
              <a:t>MLE count for </a:t>
            </a:r>
            <a:r>
              <a:rPr lang="en-IN" sz="2800" b="1" i="1" dirty="0" err="1" smtClean="0"/>
              <a:t>N</a:t>
            </a:r>
            <a:r>
              <a:rPr lang="en-IN" sz="2800" b="1" i="1" baseline="-25000" dirty="0" err="1" smtClean="0"/>
              <a:t>c</a:t>
            </a:r>
            <a:r>
              <a:rPr lang="en-IN" sz="2800" dirty="0" smtClean="0"/>
              <a:t> is c, but Good-Turing estimate which is function of </a:t>
            </a:r>
            <a:r>
              <a:rPr lang="en-IN" sz="2800" b="1" i="1" dirty="0" smtClean="0"/>
              <a:t>N</a:t>
            </a:r>
            <a:r>
              <a:rPr lang="en-IN" sz="2800" b="1" i="1" baseline="-25000" dirty="0" smtClean="0"/>
              <a:t>c+1</a:t>
            </a:r>
            <a:r>
              <a:rPr lang="en-IN" sz="2800" dirty="0" smtClean="0"/>
              <a:t> is,</a:t>
            </a:r>
          </a:p>
          <a:p>
            <a:pPr algn="just">
              <a:buClr>
                <a:srgbClr val="C00000"/>
              </a:buClr>
            </a:pPr>
            <a:endParaRPr lang="en-IN" b="1" i="1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A48A8-7A70-4469-B721-1A2D49615A6A}" type="slidenum">
              <a:rPr lang="en-IN" smtClean="0"/>
              <a:pPr/>
              <a:t>21</a:t>
            </a:fld>
            <a:endParaRPr lang="en-IN"/>
          </a:p>
        </p:txBody>
      </p:sp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8" name="Picture 7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449606" y="5486400"/>
            <a:ext cx="4191000" cy="73342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049505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2"/>
                </a:solidFill>
              </a:rPr>
              <a:t>Good-Turing Discounting (contd.)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257800"/>
          </a:xfrm>
        </p:spPr>
        <p:txBody>
          <a:bodyPr>
            <a:normAutofit/>
          </a:bodyPr>
          <a:lstStyle/>
          <a:p>
            <a:pPr algn="just">
              <a:buClr>
                <a:srgbClr val="C00000"/>
              </a:buClr>
            </a:pPr>
            <a:r>
              <a:rPr lang="en-US" sz="3000" dirty="0" smtClean="0"/>
              <a:t>Using this estimate, probability mass set aside for things with zero frequency is,</a:t>
            </a:r>
          </a:p>
          <a:p>
            <a:pPr lvl="1" algn="just">
              <a:buClr>
                <a:srgbClr val="C00000"/>
              </a:buClr>
              <a:buFont typeface="Arial" pitchFamily="34" charset="0"/>
              <a:buChar char="•"/>
            </a:pPr>
            <a:endParaRPr lang="en-US" dirty="0" smtClean="0"/>
          </a:p>
          <a:p>
            <a:pPr lvl="1" algn="just">
              <a:buClr>
                <a:srgbClr val="C00000"/>
              </a:buClr>
              <a:buFont typeface="Arial" pitchFamily="34" charset="0"/>
              <a:buChar char="•"/>
            </a:pPr>
            <a:endParaRPr lang="en-US" dirty="0" smtClean="0"/>
          </a:p>
          <a:p>
            <a:pPr lvl="1" algn="just">
              <a:buClr>
                <a:srgbClr val="C00000"/>
              </a:buClr>
              <a:buFont typeface="Arial" pitchFamily="34" charset="0"/>
              <a:buChar char="•"/>
            </a:pPr>
            <a:endParaRPr lang="en-US" dirty="0" smtClean="0"/>
          </a:p>
          <a:p>
            <a:pPr lvl="1" algn="just">
              <a:buClr>
                <a:srgbClr val="C00000"/>
              </a:buClr>
              <a:buFont typeface="Arial" pitchFamily="34" charset="0"/>
              <a:buChar char="•"/>
            </a:pPr>
            <a:endParaRPr lang="en-US" dirty="0" smtClean="0"/>
          </a:p>
          <a:p>
            <a:pPr lvl="1" algn="just">
              <a:buClr>
                <a:srgbClr val="C00000"/>
              </a:buClr>
              <a:buFont typeface="Arial" pitchFamily="34" charset="0"/>
              <a:buChar char="•"/>
            </a:pPr>
            <a:endParaRPr lang="en-US" dirty="0" smtClean="0"/>
          </a:p>
          <a:p>
            <a:pPr lvl="1" algn="just">
              <a:buClr>
                <a:srgbClr val="C00000"/>
              </a:buClr>
              <a:buFont typeface="Arial" pitchFamily="34" charset="0"/>
              <a:buChar char="•"/>
            </a:pPr>
            <a:endParaRPr lang="en-US" dirty="0" smtClean="0"/>
          </a:p>
          <a:p>
            <a:pPr lvl="1" algn="just">
              <a:buClr>
                <a:srgbClr val="C00000"/>
              </a:buClr>
              <a:buFont typeface="Arial" pitchFamily="34" charset="0"/>
              <a:buChar char="•"/>
            </a:pPr>
            <a:endParaRPr lang="en-US" dirty="0" smtClean="0"/>
          </a:p>
          <a:p>
            <a:pPr marL="342900" lvl="1" indent="-342900" algn="just">
              <a:buClr>
                <a:srgbClr val="C00000"/>
              </a:buClr>
              <a:buFont typeface="Arial" pitchFamily="34" charset="0"/>
              <a:buChar char="•"/>
            </a:pPr>
            <a:r>
              <a:rPr lang="en-US" sz="2400" dirty="0"/>
              <a:t>This probability mass is divided among all unseen </a:t>
            </a:r>
            <a:r>
              <a:rPr lang="en-US" sz="2400" dirty="0" smtClean="0"/>
              <a:t>things.</a:t>
            </a:r>
            <a:endParaRPr lang="en-US" sz="2400" dirty="0"/>
          </a:p>
          <a:p>
            <a:pPr algn="just">
              <a:buClr>
                <a:srgbClr val="C00000"/>
              </a:buClr>
            </a:pPr>
            <a:endParaRPr lang="en-US" dirty="0"/>
          </a:p>
        </p:txBody>
      </p:sp>
      <p:sp>
        <p:nvSpPr>
          <p:cNvPr id="5120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120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51203" name="Picture 3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066800" y="2381250"/>
            <a:ext cx="5943600" cy="971550"/>
          </a:xfrm>
          <a:prstGeom prst="rect">
            <a:avLst/>
          </a:prstGeom>
          <a:noFill/>
        </p:spPr>
      </p:pic>
      <p:sp>
        <p:nvSpPr>
          <p:cNvPr id="5120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51205" name="Picture 5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009775" y="3448050"/>
            <a:ext cx="5000625" cy="666750"/>
          </a:xfrm>
          <a:prstGeom prst="rect">
            <a:avLst/>
          </a:prstGeom>
          <a:noFill/>
        </p:spPr>
      </p:pic>
      <p:sp>
        <p:nvSpPr>
          <p:cNvPr id="51208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51207" name="Picture 7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990725" y="4257675"/>
            <a:ext cx="3571875" cy="619125"/>
          </a:xfrm>
          <a:prstGeom prst="rect">
            <a:avLst/>
          </a:prstGeom>
          <a:noFill/>
        </p:spPr>
      </p:pic>
      <p:sp>
        <p:nvSpPr>
          <p:cNvPr id="51210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51209" name="Picture 9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981200" y="5019675"/>
            <a:ext cx="2381250" cy="619125"/>
          </a:xfrm>
          <a:prstGeom prst="rect">
            <a:avLst/>
          </a:prstGeom>
          <a:noFill/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027DF-0372-47E2-9D01-F9650094700F}" type="slidenum">
              <a:rPr lang="en-IN" smtClean="0"/>
              <a:pPr/>
              <a:t>22</a:t>
            </a:fld>
            <a:endParaRPr lang="en-IN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r>
              <a:rPr lang="en-US" dirty="0" smtClean="0">
                <a:solidFill>
                  <a:schemeClr val="tx2"/>
                </a:solidFill>
              </a:rPr>
              <a:t>Good </a:t>
            </a:r>
            <a:r>
              <a:rPr lang="en-US" dirty="0" smtClean="0">
                <a:solidFill>
                  <a:schemeClr val="tx2"/>
                </a:solidFill>
              </a:rPr>
              <a:t>Turing - </a:t>
            </a:r>
            <a:r>
              <a:rPr lang="en-US" dirty="0" smtClean="0">
                <a:solidFill>
                  <a:srgbClr val="C00000"/>
                </a:solidFill>
              </a:rPr>
              <a:t>Example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382000" cy="5410200"/>
          </a:xfrm>
        </p:spPr>
        <p:txBody>
          <a:bodyPr>
            <a:normAutofit/>
          </a:bodyPr>
          <a:lstStyle/>
          <a:p>
            <a:pPr algn="just">
              <a:buClr>
                <a:srgbClr val="C00000"/>
              </a:buClr>
            </a:pPr>
            <a:r>
              <a:rPr lang="en-US" sz="2800" dirty="0" smtClean="0"/>
              <a:t>Training set – {10 times A, 3 times B, 2 times C and D, E, F once}, G, H, I, J, K are also in the vocabulary, but they never occur in training set</a:t>
            </a:r>
          </a:p>
          <a:p>
            <a:pPr lvl="1" algn="just">
              <a:buClr>
                <a:srgbClr val="C00000"/>
              </a:buClr>
              <a:buFont typeface="Arial" pitchFamily="34" charset="0"/>
              <a:buChar char="•"/>
            </a:pPr>
            <a:r>
              <a:rPr lang="en-US" sz="2400" dirty="0" smtClean="0"/>
              <a:t>N = 18, N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 = 3, N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 = 1, N</a:t>
            </a:r>
            <a:r>
              <a:rPr lang="en-US" sz="2400" baseline="-25000" dirty="0" smtClean="0"/>
              <a:t>3</a:t>
            </a:r>
            <a:r>
              <a:rPr lang="en-US" sz="2400" dirty="0" smtClean="0"/>
              <a:t> = 1</a:t>
            </a:r>
          </a:p>
          <a:p>
            <a:pPr lvl="1" algn="just">
              <a:buClr>
                <a:srgbClr val="C00000"/>
              </a:buClr>
              <a:buFont typeface="Arial" pitchFamily="34" charset="0"/>
              <a:buChar char="•"/>
            </a:pPr>
            <a:r>
              <a:rPr lang="en-US" sz="2400" dirty="0" smtClean="0"/>
              <a:t>P</a:t>
            </a:r>
            <a:r>
              <a:rPr lang="en-US" sz="2400" baseline="30000" dirty="0" smtClean="0"/>
              <a:t>*</a:t>
            </a:r>
            <a:r>
              <a:rPr lang="en-US" sz="2400" dirty="0" smtClean="0"/>
              <a:t>(unseen) = </a:t>
            </a:r>
            <a:r>
              <a:rPr lang="en-US" sz="2400" dirty="0"/>
              <a:t>N</a:t>
            </a:r>
            <a:r>
              <a:rPr lang="en-US" sz="2400" baseline="-25000" dirty="0"/>
              <a:t>1 </a:t>
            </a:r>
            <a:r>
              <a:rPr lang="en-US" sz="2400" dirty="0" smtClean="0"/>
              <a:t>/N = 3/18</a:t>
            </a:r>
          </a:p>
          <a:p>
            <a:pPr lvl="1" algn="just">
              <a:buClr>
                <a:srgbClr val="C00000"/>
              </a:buClr>
              <a:buFont typeface="Arial" pitchFamily="34" charset="0"/>
              <a:buChar char="•"/>
            </a:pPr>
            <a:r>
              <a:rPr lang="en-US" sz="2400" dirty="0" smtClean="0"/>
              <a:t>P</a:t>
            </a:r>
            <a:r>
              <a:rPr lang="en-US" sz="2400" baseline="30000" dirty="0" smtClean="0"/>
              <a:t>*</a:t>
            </a:r>
            <a:r>
              <a:rPr lang="en-US" sz="2400" dirty="0" smtClean="0"/>
              <a:t>(G) = P</a:t>
            </a:r>
            <a:r>
              <a:rPr lang="en-US" sz="2400" baseline="30000" dirty="0" smtClean="0"/>
              <a:t>*</a:t>
            </a:r>
            <a:r>
              <a:rPr lang="en-US" sz="2400" dirty="0" smtClean="0"/>
              <a:t>(unseen)/5 = 3/90 = 1/30</a:t>
            </a:r>
          </a:p>
          <a:p>
            <a:pPr lvl="1" algn="just">
              <a:buClr>
                <a:srgbClr val="C00000"/>
              </a:buClr>
              <a:buFont typeface="Arial" pitchFamily="34" charset="0"/>
              <a:buChar char="•"/>
            </a:pPr>
            <a:r>
              <a:rPr lang="en-US" sz="2400" dirty="0" smtClean="0"/>
              <a:t>P</a:t>
            </a:r>
            <a:r>
              <a:rPr lang="en-US" sz="2400" baseline="30000" dirty="0" smtClean="0"/>
              <a:t>MLE</a:t>
            </a:r>
            <a:r>
              <a:rPr lang="en-US" sz="2400" dirty="0" smtClean="0"/>
              <a:t>(G) = 0/N = 0</a:t>
            </a:r>
          </a:p>
          <a:p>
            <a:pPr lvl="1" algn="just">
              <a:buClr>
                <a:srgbClr val="C00000"/>
              </a:buClr>
              <a:buFont typeface="Arial" pitchFamily="34" charset="0"/>
              <a:buChar char="•"/>
            </a:pPr>
            <a:r>
              <a:rPr lang="en-US" sz="2400" dirty="0" smtClean="0"/>
              <a:t>P</a:t>
            </a:r>
            <a:r>
              <a:rPr lang="en-US" sz="2400" baseline="30000" dirty="0" smtClean="0"/>
              <a:t>*</a:t>
            </a:r>
            <a:r>
              <a:rPr lang="en-US" sz="2400" dirty="0" smtClean="0"/>
              <a:t>(D) = 1</a:t>
            </a:r>
            <a:r>
              <a:rPr lang="en-US" sz="2400" baseline="30000" dirty="0" smtClean="0"/>
              <a:t>*</a:t>
            </a:r>
            <a:r>
              <a:rPr lang="en-US" sz="2400" dirty="0" smtClean="0"/>
              <a:t>/N = (2N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/N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)/N = (2/3)/18 = 1/27</a:t>
            </a:r>
          </a:p>
          <a:p>
            <a:pPr lvl="1" algn="just">
              <a:buClr>
                <a:srgbClr val="C00000"/>
              </a:buClr>
              <a:buFont typeface="Arial" pitchFamily="34" charset="0"/>
              <a:buChar char="•"/>
            </a:pPr>
            <a:r>
              <a:rPr lang="en-US" sz="2400" dirty="0" smtClean="0"/>
              <a:t>P</a:t>
            </a:r>
            <a:r>
              <a:rPr lang="en-US" sz="2400" baseline="30000" dirty="0" smtClean="0"/>
              <a:t>MLE</a:t>
            </a:r>
            <a:r>
              <a:rPr lang="en-US" sz="2400" dirty="0" smtClean="0"/>
              <a:t>(D) = 1/N = 1/18</a:t>
            </a:r>
          </a:p>
          <a:p>
            <a:pPr algn="just">
              <a:buClr>
                <a:srgbClr val="C00000"/>
              </a:buClr>
            </a:pPr>
            <a:r>
              <a:rPr lang="en-US" sz="2800" dirty="0" smtClean="0"/>
              <a:t>In practice, Good-Turing is not used by itself for n-grams; it is only used in combination with </a:t>
            </a:r>
            <a:r>
              <a:rPr lang="en-US" sz="2800" dirty="0" err="1" smtClean="0">
                <a:solidFill>
                  <a:srgbClr val="C00000"/>
                </a:solidFill>
              </a:rPr>
              <a:t>Backoff</a:t>
            </a:r>
            <a:r>
              <a:rPr lang="en-US" sz="2800" dirty="0" smtClean="0"/>
              <a:t> and </a:t>
            </a:r>
            <a:r>
              <a:rPr lang="en-US" sz="2800" dirty="0" smtClean="0">
                <a:solidFill>
                  <a:srgbClr val="C00000"/>
                </a:solidFill>
              </a:rPr>
              <a:t>Interpolation</a:t>
            </a:r>
          </a:p>
          <a:p>
            <a:pPr algn="just">
              <a:buClr>
                <a:srgbClr val="C00000"/>
              </a:buClr>
            </a:pPr>
            <a:endParaRPr lang="en-US" sz="30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027DF-0372-47E2-9D01-F9650094700F}" type="slidenum">
              <a:rPr lang="en-IN" smtClean="0"/>
              <a:pPr/>
              <a:t>23</a:t>
            </a:fld>
            <a:endParaRPr lang="en-IN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Good Turing – </a:t>
            </a:r>
            <a:r>
              <a:rPr lang="en-US" dirty="0" smtClean="0">
                <a:solidFill>
                  <a:srgbClr val="C00000"/>
                </a:solidFill>
              </a:rPr>
              <a:t>Berkeley Restaurant Example</a:t>
            </a:r>
            <a:endParaRPr lang="en-IN" dirty="0">
              <a:solidFill>
                <a:srgbClr val="C00000"/>
              </a:solidFill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81737100"/>
              </p:ext>
            </p:extLst>
          </p:nvPr>
        </p:nvGraphicFramePr>
        <p:xfrm>
          <a:off x="685800" y="2133600"/>
          <a:ext cx="8229600" cy="296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C(MLE)</a:t>
                      </a:r>
                      <a:endParaRPr lang="en-IN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800" b="1" i="1" dirty="0" err="1" smtClean="0">
                          <a:solidFill>
                            <a:schemeClr val="tx1"/>
                          </a:solidFill>
                        </a:rPr>
                        <a:t>N</a:t>
                      </a:r>
                      <a:r>
                        <a:rPr lang="en-IN" sz="1800" b="1" i="1" baseline="-25000" dirty="0" err="1" smtClean="0">
                          <a:solidFill>
                            <a:schemeClr val="tx1"/>
                          </a:solidFill>
                        </a:rPr>
                        <a:t>c</a:t>
                      </a:r>
                      <a:r>
                        <a:rPr lang="en-IN" sz="18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en-IN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C*(GT)</a:t>
                      </a:r>
                      <a:endParaRPr lang="en-IN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IN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2,081, 496</a:t>
                      </a:r>
                      <a:endParaRPr lang="en-IN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0.002553</a:t>
                      </a:r>
                      <a:endParaRPr lang="en-IN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IN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5315</a:t>
                      </a:r>
                      <a:endParaRPr lang="en-IN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0.533960</a:t>
                      </a:r>
                      <a:endParaRPr lang="en-IN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IN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1419</a:t>
                      </a:r>
                      <a:endParaRPr lang="en-IN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1.357294</a:t>
                      </a:r>
                      <a:endParaRPr lang="en-IN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IN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642</a:t>
                      </a:r>
                      <a:endParaRPr lang="en-IN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2.373832</a:t>
                      </a:r>
                      <a:endParaRPr lang="en-IN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IN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381</a:t>
                      </a:r>
                      <a:endParaRPr lang="en-IN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4.081365</a:t>
                      </a:r>
                      <a:endParaRPr lang="en-IN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IN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311</a:t>
                      </a:r>
                      <a:endParaRPr lang="en-IN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3.781350</a:t>
                      </a:r>
                      <a:endParaRPr lang="en-IN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IN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196</a:t>
                      </a:r>
                      <a:endParaRPr lang="en-IN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4.500000</a:t>
                      </a:r>
                      <a:endParaRPr lang="en-IN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027DF-0372-47E2-9D01-F9650094700F}" type="slidenum">
              <a:rPr lang="en-IN" smtClean="0"/>
              <a:pPr/>
              <a:t>24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704059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Leave-one-out Intuition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1800" dirty="0" smtClean="0"/>
              <a:t>(based on </a:t>
            </a:r>
            <a:r>
              <a:rPr lang="en-US" sz="1800" dirty="0" err="1" smtClean="0"/>
              <a:t>Jurafsky’s</a:t>
            </a:r>
            <a:r>
              <a:rPr lang="en-US" sz="1800" dirty="0" smtClean="0"/>
              <a:t> video lecture)</a:t>
            </a:r>
            <a:endParaRPr lang="en-IN" sz="1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5181600"/>
          </a:xfrm>
        </p:spPr>
        <p:txBody>
          <a:bodyPr/>
          <a:lstStyle/>
          <a:p>
            <a:pPr algn="just">
              <a:buClr>
                <a:srgbClr val="C00000"/>
              </a:buClr>
            </a:pPr>
            <a:r>
              <a:rPr lang="en-US" dirty="0" smtClean="0"/>
              <a:t>Create held-out set, by leaving one word out at a time</a:t>
            </a:r>
          </a:p>
          <a:p>
            <a:pPr lvl="1" algn="just">
              <a:buClr>
                <a:srgbClr val="C00000"/>
              </a:buClr>
            </a:pPr>
            <a:r>
              <a:rPr lang="en-US" dirty="0" smtClean="0"/>
              <a:t>If training set has N words, there will be N-1 training sets for each word in the held-out set</a:t>
            </a:r>
            <a:endParaRPr lang="en-IN" dirty="0"/>
          </a:p>
        </p:txBody>
      </p:sp>
      <p:sp>
        <p:nvSpPr>
          <p:cNvPr id="4" name="Rectangle 3"/>
          <p:cNvSpPr/>
          <p:nvPr/>
        </p:nvSpPr>
        <p:spPr>
          <a:xfrm>
            <a:off x="914400" y="3581400"/>
            <a:ext cx="60198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Training set of N-1 words after leaving out w</a:t>
            </a:r>
            <a:r>
              <a:rPr lang="en-US" baseline="-25000" dirty="0" smtClean="0"/>
              <a:t>1</a:t>
            </a:r>
            <a:endParaRPr lang="en-IN" baseline="-25000" dirty="0"/>
          </a:p>
        </p:txBody>
      </p:sp>
      <p:sp>
        <p:nvSpPr>
          <p:cNvPr id="5" name="Rectangle 4"/>
          <p:cNvSpPr/>
          <p:nvPr/>
        </p:nvSpPr>
        <p:spPr>
          <a:xfrm>
            <a:off x="7086600" y="3581400"/>
            <a:ext cx="1066800" cy="457200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w</a:t>
            </a:r>
            <a:r>
              <a:rPr lang="en-US" b="1" baseline="-25000" dirty="0"/>
              <a:t>1</a:t>
            </a:r>
            <a:endParaRPr lang="en-IN" b="1" dirty="0"/>
          </a:p>
        </p:txBody>
      </p:sp>
      <p:sp>
        <p:nvSpPr>
          <p:cNvPr id="6" name="Rectangle 5"/>
          <p:cNvSpPr/>
          <p:nvPr/>
        </p:nvSpPr>
        <p:spPr>
          <a:xfrm>
            <a:off x="914400" y="4191000"/>
            <a:ext cx="60198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Training set of N-1 words after leaving out w</a:t>
            </a:r>
            <a:r>
              <a:rPr lang="en-US" baseline="-25000" dirty="0"/>
              <a:t>2</a:t>
            </a:r>
            <a:endParaRPr lang="en-IN" baseline="-25000" dirty="0"/>
          </a:p>
        </p:txBody>
      </p:sp>
      <p:sp>
        <p:nvSpPr>
          <p:cNvPr id="7" name="Rectangle 6"/>
          <p:cNvSpPr/>
          <p:nvPr/>
        </p:nvSpPr>
        <p:spPr>
          <a:xfrm>
            <a:off x="7086600" y="4191000"/>
            <a:ext cx="1066800" cy="457200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w</a:t>
            </a:r>
            <a:r>
              <a:rPr lang="en-US" b="1" baseline="-25000" dirty="0" smtClean="0"/>
              <a:t>2</a:t>
            </a:r>
            <a:endParaRPr lang="en-IN" b="1" dirty="0"/>
          </a:p>
        </p:txBody>
      </p:sp>
      <p:sp>
        <p:nvSpPr>
          <p:cNvPr id="8" name="Rectangle 7"/>
          <p:cNvSpPr/>
          <p:nvPr/>
        </p:nvSpPr>
        <p:spPr>
          <a:xfrm>
            <a:off x="914400" y="5715000"/>
            <a:ext cx="60198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Training set of N-1 words after leaving out </a:t>
            </a:r>
            <a:r>
              <a:rPr lang="en-US" dirty="0" err="1" smtClean="0"/>
              <a:t>w</a:t>
            </a:r>
            <a:r>
              <a:rPr lang="en-US" baseline="-25000" dirty="0" err="1" smtClean="0"/>
              <a:t>N</a:t>
            </a:r>
            <a:endParaRPr lang="en-IN" baseline="-25000" dirty="0"/>
          </a:p>
        </p:txBody>
      </p:sp>
      <p:sp>
        <p:nvSpPr>
          <p:cNvPr id="9" name="Rectangle 8"/>
          <p:cNvSpPr/>
          <p:nvPr/>
        </p:nvSpPr>
        <p:spPr>
          <a:xfrm>
            <a:off x="7086600" y="5715000"/>
            <a:ext cx="1066800" cy="457200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err="1" smtClean="0"/>
              <a:t>w</a:t>
            </a:r>
            <a:r>
              <a:rPr lang="en-US" b="1" baseline="-25000" dirty="0" err="1" smtClean="0"/>
              <a:t>N</a:t>
            </a:r>
            <a:endParaRPr lang="en-IN" b="1" dirty="0"/>
          </a:p>
        </p:txBody>
      </p:sp>
      <p:cxnSp>
        <p:nvCxnSpPr>
          <p:cNvPr id="11" name="Straight Connector 10"/>
          <p:cNvCxnSpPr/>
          <p:nvPr/>
        </p:nvCxnSpPr>
        <p:spPr>
          <a:xfrm>
            <a:off x="4038600" y="4953000"/>
            <a:ext cx="0" cy="457200"/>
          </a:xfrm>
          <a:prstGeom prst="line">
            <a:avLst/>
          </a:prstGeom>
          <a:ln w="15875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7620000" y="4953000"/>
            <a:ext cx="0" cy="457200"/>
          </a:xfrm>
          <a:prstGeom prst="line">
            <a:avLst/>
          </a:prstGeom>
          <a:ln w="15875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027DF-0372-47E2-9D01-F9650094700F}" type="slidenum">
              <a:rPr lang="en-IN" smtClean="0"/>
              <a:pPr/>
              <a:t>25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779944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2"/>
                </a:solidFill>
              </a:rPr>
              <a:t>Leave-one-out Intuition (contd.)</a:t>
            </a:r>
            <a:endParaRPr lang="en-IN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rgbClr val="C00000"/>
              </a:buClr>
            </a:pPr>
            <a:r>
              <a:rPr lang="en-US" dirty="0" smtClean="0"/>
              <a:t>Original Training set :</a:t>
            </a:r>
          </a:p>
          <a:p>
            <a:pPr>
              <a:buClr>
                <a:srgbClr val="C00000"/>
              </a:buClr>
            </a:pPr>
            <a:endParaRPr lang="en-US" dirty="0"/>
          </a:p>
          <a:p>
            <a:pPr>
              <a:buClr>
                <a:srgbClr val="C00000"/>
              </a:buClr>
            </a:pPr>
            <a:endParaRPr lang="en-US" dirty="0" smtClean="0"/>
          </a:p>
          <a:p>
            <a:pPr>
              <a:buClr>
                <a:srgbClr val="C00000"/>
              </a:buClr>
            </a:pPr>
            <a:endParaRPr lang="en-US" dirty="0"/>
          </a:p>
          <a:p>
            <a:pPr>
              <a:buClr>
                <a:srgbClr val="C00000"/>
              </a:buClr>
            </a:pPr>
            <a:r>
              <a:rPr lang="en-US" dirty="0" smtClean="0"/>
              <a:t>Held-out set :</a:t>
            </a:r>
            <a:endParaRPr lang="en-IN" dirty="0"/>
          </a:p>
        </p:txBody>
      </p:sp>
      <p:sp>
        <p:nvSpPr>
          <p:cNvPr id="4" name="Rectangle 3"/>
          <p:cNvSpPr/>
          <p:nvPr/>
        </p:nvSpPr>
        <p:spPr>
          <a:xfrm>
            <a:off x="914400" y="2362200"/>
            <a:ext cx="2209800" cy="1143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/>
              <a:t>N</a:t>
            </a:r>
            <a:r>
              <a:rPr lang="en-US" sz="2800" b="1" baseline="-25000" dirty="0" smtClean="0"/>
              <a:t>1</a:t>
            </a:r>
            <a:endParaRPr lang="en-IN" b="1" baseline="-25000" dirty="0"/>
          </a:p>
        </p:txBody>
      </p:sp>
      <p:sp>
        <p:nvSpPr>
          <p:cNvPr id="5" name="Rectangle 4"/>
          <p:cNvSpPr/>
          <p:nvPr/>
        </p:nvSpPr>
        <p:spPr>
          <a:xfrm>
            <a:off x="3276600" y="2362200"/>
            <a:ext cx="1447800" cy="1143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/>
              <a:t>N</a:t>
            </a:r>
            <a:r>
              <a:rPr lang="en-US" sz="2800" b="1" baseline="-25000" dirty="0" smtClean="0"/>
              <a:t>2</a:t>
            </a:r>
            <a:endParaRPr lang="en-IN" dirty="0"/>
          </a:p>
        </p:txBody>
      </p:sp>
      <p:sp>
        <p:nvSpPr>
          <p:cNvPr id="6" name="Rectangle 5"/>
          <p:cNvSpPr/>
          <p:nvPr/>
        </p:nvSpPr>
        <p:spPr>
          <a:xfrm>
            <a:off x="4876800" y="2362200"/>
            <a:ext cx="914400" cy="1143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/>
              <a:t>N</a:t>
            </a:r>
            <a:r>
              <a:rPr lang="en-US" sz="2800" b="1" baseline="-25000" dirty="0" smtClean="0"/>
              <a:t>3</a:t>
            </a:r>
            <a:endParaRPr lang="en-IN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5943600" y="2590800"/>
                <a:ext cx="753444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0" i="1" smtClean="0">
                          <a:latin typeface="Cambria Math"/>
                        </a:rPr>
                        <m:t>.</m:t>
                      </m:r>
                      <m:r>
                        <a:rPr lang="en-US" sz="2800" b="0" i="0" smtClean="0">
                          <a:latin typeface="Cambria Math"/>
                        </a:rPr>
                        <m:t> . . . .</m:t>
                      </m:r>
                    </m:oMath>
                  </m:oMathPara>
                </a14:m>
                <a:endParaRPr lang="en-IN" sz="28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43600" y="2590800"/>
                <a:ext cx="753444" cy="523220"/>
              </a:xfrm>
              <a:prstGeom prst="rect">
                <a:avLst/>
              </a:prstGeom>
              <a:blipFill rotWithShape="1">
                <a:blip r:embed="rId2"/>
                <a:stretch>
                  <a:fillRect t="-10465" r="-30645" b="-32558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7857156" y="2600980"/>
                <a:ext cx="753444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0" i="1" smtClean="0">
                          <a:latin typeface="Cambria Math"/>
                        </a:rPr>
                        <m:t>.</m:t>
                      </m:r>
                      <m:r>
                        <a:rPr lang="en-US" sz="2800" b="0" i="0" smtClean="0">
                          <a:latin typeface="Cambria Math"/>
                        </a:rPr>
                        <m:t> . . . .</m:t>
                      </m:r>
                    </m:oMath>
                  </m:oMathPara>
                </a14:m>
                <a:endParaRPr lang="en-IN" sz="28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57156" y="2600980"/>
                <a:ext cx="753444" cy="523220"/>
              </a:xfrm>
              <a:prstGeom prst="rect">
                <a:avLst/>
              </a:prstGeom>
              <a:blipFill rotWithShape="1">
                <a:blip r:embed="rId3"/>
                <a:stretch>
                  <a:fillRect t="-10465" r="-30645" b="-32558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Rectangle 8"/>
          <p:cNvSpPr/>
          <p:nvPr/>
        </p:nvSpPr>
        <p:spPr>
          <a:xfrm>
            <a:off x="6934200" y="2362200"/>
            <a:ext cx="838200" cy="1143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/>
              <a:t>N</a:t>
            </a:r>
            <a:r>
              <a:rPr lang="en-US" sz="2800" b="1" baseline="-25000" dirty="0" smtClean="0"/>
              <a:t>k+1</a:t>
            </a:r>
            <a:endParaRPr lang="en-IN" sz="1600" dirty="0"/>
          </a:p>
        </p:txBody>
      </p:sp>
      <p:sp>
        <p:nvSpPr>
          <p:cNvPr id="10" name="Rectangle 9"/>
          <p:cNvSpPr/>
          <p:nvPr/>
        </p:nvSpPr>
        <p:spPr>
          <a:xfrm>
            <a:off x="914400" y="4800600"/>
            <a:ext cx="2209800" cy="1143000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/>
              <a:t>N</a:t>
            </a:r>
            <a:r>
              <a:rPr lang="en-US" sz="2800" b="1" baseline="-25000" dirty="0"/>
              <a:t>0</a:t>
            </a:r>
            <a:endParaRPr lang="en-IN" b="1" baseline="-25000" dirty="0"/>
          </a:p>
        </p:txBody>
      </p:sp>
      <p:sp>
        <p:nvSpPr>
          <p:cNvPr id="11" name="Rectangle 10"/>
          <p:cNvSpPr/>
          <p:nvPr/>
        </p:nvSpPr>
        <p:spPr>
          <a:xfrm>
            <a:off x="3276600" y="4800600"/>
            <a:ext cx="1447800" cy="1143000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/>
              <a:t>N</a:t>
            </a:r>
            <a:r>
              <a:rPr lang="en-US" sz="2800" b="1" baseline="-25000" dirty="0"/>
              <a:t>1</a:t>
            </a:r>
            <a:endParaRPr lang="en-IN" dirty="0"/>
          </a:p>
        </p:txBody>
      </p:sp>
      <p:sp>
        <p:nvSpPr>
          <p:cNvPr id="12" name="Rectangle 11"/>
          <p:cNvSpPr/>
          <p:nvPr/>
        </p:nvSpPr>
        <p:spPr>
          <a:xfrm>
            <a:off x="4876800" y="4800600"/>
            <a:ext cx="914400" cy="1143000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/>
              <a:t>N</a:t>
            </a:r>
            <a:r>
              <a:rPr lang="en-US" sz="2800" b="1" baseline="-25000" dirty="0"/>
              <a:t>2</a:t>
            </a:r>
            <a:endParaRPr lang="en-IN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7857156" y="5039380"/>
                <a:ext cx="753444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0" i="1" smtClean="0">
                          <a:latin typeface="Cambria Math"/>
                        </a:rPr>
                        <m:t>.</m:t>
                      </m:r>
                      <m:r>
                        <a:rPr lang="en-US" sz="2800" b="0" i="0" smtClean="0">
                          <a:latin typeface="Cambria Math"/>
                        </a:rPr>
                        <m:t> . . . .</m:t>
                      </m:r>
                    </m:oMath>
                  </m:oMathPara>
                </a14:m>
                <a:endParaRPr lang="en-IN" sz="2800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57156" y="5039380"/>
                <a:ext cx="753444" cy="523220"/>
              </a:xfrm>
              <a:prstGeom prst="rect">
                <a:avLst/>
              </a:prstGeom>
              <a:blipFill rotWithShape="1">
                <a:blip r:embed="rId3"/>
                <a:stretch>
                  <a:fillRect t="-10465" r="-30645" b="-32558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Rectangle 13"/>
          <p:cNvSpPr/>
          <p:nvPr/>
        </p:nvSpPr>
        <p:spPr>
          <a:xfrm>
            <a:off x="6934200" y="4800600"/>
            <a:ext cx="838200" cy="1143000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/>
              <a:t>N</a:t>
            </a:r>
            <a:r>
              <a:rPr lang="en-US" sz="2800" b="1" baseline="-25000" dirty="0" err="1" smtClean="0"/>
              <a:t>k</a:t>
            </a:r>
            <a:endParaRPr lang="en-IN" sz="16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6019800" y="5029200"/>
                <a:ext cx="753444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0" i="1" smtClean="0">
                          <a:latin typeface="Cambria Math"/>
                        </a:rPr>
                        <m:t>.</m:t>
                      </m:r>
                      <m:r>
                        <a:rPr lang="en-US" sz="2800" b="0" i="0" smtClean="0">
                          <a:latin typeface="Cambria Math"/>
                        </a:rPr>
                        <m:t> . . . .</m:t>
                      </m:r>
                    </m:oMath>
                  </m:oMathPara>
                </a14:m>
                <a:endParaRPr lang="en-IN" sz="2800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19800" y="5029200"/>
                <a:ext cx="753444" cy="523220"/>
              </a:xfrm>
              <a:prstGeom prst="rect">
                <a:avLst/>
              </a:prstGeom>
              <a:blipFill rotWithShape="1">
                <a:blip r:embed="rId4"/>
                <a:stretch>
                  <a:fillRect t="-10465" r="-31707" b="-32558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027DF-0372-47E2-9D01-F9650094700F}" type="slidenum">
              <a:rPr lang="en-IN" smtClean="0"/>
              <a:pPr/>
              <a:t>26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975686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2"/>
                </a:solidFill>
              </a:rPr>
              <a:t>Leave-one-out Intuition (contd.)</a:t>
            </a:r>
            <a:endParaRPr lang="en-IN" dirty="0">
              <a:solidFill>
                <a:schemeClr val="tx2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295400"/>
                <a:ext cx="8229600" cy="5105400"/>
              </a:xfrm>
            </p:spPr>
            <p:txBody>
              <a:bodyPr>
                <a:normAutofit/>
              </a:bodyPr>
              <a:lstStyle/>
              <a:p>
                <a:pPr>
                  <a:buClr>
                    <a:srgbClr val="C00000"/>
                  </a:buClr>
                </a:pPr>
                <a:r>
                  <a:rPr lang="en-US" sz="2800" dirty="0" smtClean="0"/>
                  <a:t>Fraction of words in held-out set, which are unseen in training = </a:t>
                </a:r>
                <a:r>
                  <a:rPr lang="en-US" sz="2800" b="1" i="1" dirty="0" smtClean="0"/>
                  <a:t>N</a:t>
                </a:r>
                <a:r>
                  <a:rPr lang="en-US" sz="2800" b="1" i="1" baseline="-25000" dirty="0" smtClean="0"/>
                  <a:t>1</a:t>
                </a:r>
                <a:r>
                  <a:rPr lang="en-US" sz="2800" b="1" i="1" dirty="0" smtClean="0"/>
                  <a:t>/N</a:t>
                </a:r>
              </a:p>
              <a:p>
                <a:pPr>
                  <a:buClr>
                    <a:srgbClr val="C00000"/>
                  </a:buClr>
                </a:pPr>
                <a:r>
                  <a:rPr lang="en-US" sz="2800" dirty="0" smtClean="0"/>
                  <a:t>Fraction of words in held-out set, which are seen k times in training =</a:t>
                </a:r>
                <a:r>
                  <a:rPr lang="en-US" sz="2800" i="1" dirty="0" smtClean="0"/>
                  <a:t> </a:t>
                </a:r>
                <a:r>
                  <a:rPr lang="en-US" sz="2800" b="1" i="1" dirty="0" smtClean="0"/>
                  <a:t>(k+1)N</a:t>
                </a:r>
                <a:r>
                  <a:rPr lang="en-US" sz="2800" b="1" i="1" baseline="-25000" dirty="0" smtClean="0"/>
                  <a:t>k+1</a:t>
                </a:r>
                <a:r>
                  <a:rPr lang="en-US" sz="2800" b="1" i="1" dirty="0" smtClean="0"/>
                  <a:t>/N</a:t>
                </a:r>
              </a:p>
              <a:p>
                <a:pPr>
                  <a:buClr>
                    <a:srgbClr val="C00000"/>
                  </a:buClr>
                </a:pPr>
                <a:r>
                  <a:rPr lang="en-US" sz="2800" dirty="0" smtClean="0"/>
                  <a:t>This is the probability mass for all words occurring k times in training</a:t>
                </a:r>
              </a:p>
              <a:p>
                <a:pPr lvl="1">
                  <a:buClr>
                    <a:srgbClr val="C00000"/>
                  </a:buClr>
                </a:pPr>
                <a:r>
                  <a:rPr lang="en-US" sz="2000" dirty="0" smtClean="0"/>
                  <a:t>Individual word will have probability = </a:t>
                </a:r>
                <a:r>
                  <a:rPr lang="en-US" sz="2000" b="1" i="1" dirty="0" smtClean="0"/>
                  <a:t>(</a:t>
                </a:r>
                <a:r>
                  <a:rPr lang="en-US" sz="2000" b="1" i="1" dirty="0"/>
                  <a:t>(k+1)N</a:t>
                </a:r>
                <a:r>
                  <a:rPr lang="en-US" sz="2000" b="1" i="1" baseline="-25000" dirty="0"/>
                  <a:t>k+1</a:t>
                </a:r>
                <a:r>
                  <a:rPr lang="en-US" sz="2000" b="1" i="1" dirty="0"/>
                  <a:t>/N</a:t>
                </a:r>
                <a:r>
                  <a:rPr lang="en-US" sz="2000" b="1" i="1" dirty="0" smtClean="0"/>
                  <a:t>)/</a:t>
                </a:r>
                <a:r>
                  <a:rPr lang="en-US" sz="2000" b="1" i="1" dirty="0" err="1" smtClean="0"/>
                  <a:t>N</a:t>
                </a:r>
                <a:r>
                  <a:rPr lang="en-US" sz="2000" b="1" i="1" baseline="-25000" dirty="0" err="1" smtClean="0"/>
                  <a:t>k</a:t>
                </a:r>
                <a:endParaRPr lang="en-US" sz="2000" b="1" i="1" baseline="-25000" dirty="0" smtClean="0"/>
              </a:p>
              <a:p>
                <a:pPr>
                  <a:buClr>
                    <a:srgbClr val="C00000"/>
                  </a:buClr>
                </a:pPr>
                <a:r>
                  <a:rPr lang="en-US" sz="2800" dirty="0"/>
                  <a:t>Multiplying this by N, </a:t>
                </a:r>
                <a:r>
                  <a:rPr lang="en-US" sz="2800" dirty="0" smtClean="0"/>
                  <a:t>we </a:t>
                </a:r>
                <a:r>
                  <a:rPr lang="en-US" sz="2800" dirty="0"/>
                  <a:t>will get the expected </a:t>
                </a:r>
                <a:r>
                  <a:rPr lang="en-US" sz="2800" dirty="0" smtClean="0"/>
                  <a:t>count</a:t>
                </a:r>
              </a:p>
              <a:p>
                <a:pPr marL="0" indent="0">
                  <a:buClr>
                    <a:srgbClr val="C00000"/>
                  </a:buClr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IN" sz="2800" b="1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2800" b="1" i="1" smtClean="0">
                              <a:latin typeface="Cambria Math"/>
                            </a:rPr>
                            <m:t>𝒌</m:t>
                          </m:r>
                        </m:e>
                        <m:sup>
                          <m:r>
                            <a:rPr lang="en-US" sz="2800" b="1" i="1" smtClean="0">
                              <a:latin typeface="Cambria Math"/>
                            </a:rPr>
                            <m:t>∗</m:t>
                          </m:r>
                        </m:sup>
                      </m:sSup>
                      <m:r>
                        <a:rPr lang="en-US" sz="2800" b="1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2800" b="1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2800" b="1" i="1" smtClean="0">
                              <a:latin typeface="Cambria Math"/>
                            </a:rPr>
                            <m:t>(</m:t>
                          </m:r>
                          <m:r>
                            <a:rPr lang="en-US" sz="2800" b="1" i="1" smtClean="0">
                              <a:latin typeface="Cambria Math"/>
                            </a:rPr>
                            <m:t>𝒌</m:t>
                          </m:r>
                          <m:r>
                            <a:rPr lang="en-US" sz="2800" b="1" i="1" smtClean="0">
                              <a:latin typeface="Cambria Math"/>
                            </a:rPr>
                            <m:t>+</m:t>
                          </m:r>
                          <m:r>
                            <a:rPr lang="en-US" sz="2800" b="1" i="1" smtClean="0">
                              <a:latin typeface="Cambria Math"/>
                            </a:rPr>
                            <m:t>𝟏</m:t>
                          </m:r>
                          <m:r>
                            <a:rPr lang="en-US" sz="2800" b="1" i="1" smtClean="0">
                              <a:latin typeface="Cambria Math"/>
                            </a:rPr>
                            <m:t>)</m:t>
                          </m:r>
                          <m:sSub>
                            <m:sSubPr>
                              <m:ctrlPr>
                                <a:rPr lang="en-US" sz="2800" b="1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2800" b="1" i="1" smtClean="0">
                                  <a:latin typeface="Cambria Math"/>
                                </a:rPr>
                                <m:t>𝑵</m:t>
                              </m:r>
                            </m:e>
                            <m:sub>
                              <m:r>
                                <a:rPr lang="en-US" sz="2800" b="1" i="1" smtClean="0">
                                  <a:latin typeface="Cambria Math"/>
                                </a:rPr>
                                <m:t>𝒌</m:t>
                              </m:r>
                              <m:r>
                                <a:rPr lang="en-US" sz="2800" b="1" i="1" smtClean="0">
                                  <a:latin typeface="Cambria Math"/>
                                </a:rPr>
                                <m:t>+</m:t>
                              </m:r>
                              <m:r>
                                <a:rPr lang="en-US" sz="2800" b="1" i="1" smtClean="0">
                                  <a:latin typeface="Cambria Math"/>
                                </a:rPr>
                                <m:t>𝟏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sz="2800" b="1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2800" b="1" i="1" smtClean="0">
                                  <a:latin typeface="Cambria Math"/>
                                </a:rPr>
                                <m:t>𝑵</m:t>
                              </m:r>
                            </m:e>
                            <m:sub>
                              <m:r>
                                <a:rPr lang="en-US" sz="2800" b="1" i="1" smtClean="0">
                                  <a:latin typeface="Cambria Math"/>
                                </a:rPr>
                                <m:t>𝒌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n-IN" sz="2800" b="1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295400"/>
                <a:ext cx="8229600" cy="5105400"/>
              </a:xfrm>
              <a:blipFill rotWithShape="1">
                <a:blip r:embed="rId2"/>
                <a:stretch>
                  <a:fillRect l="-1259" t="-1075" r="-667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027DF-0372-47E2-9D01-F9650094700F}" type="slidenum">
              <a:rPr lang="en-IN" smtClean="0"/>
              <a:pPr/>
              <a:t>27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97190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Interpolation and </a:t>
            </a:r>
            <a:r>
              <a:rPr lang="en-US" dirty="0" err="1" smtClean="0">
                <a:solidFill>
                  <a:schemeClr val="tx2"/>
                </a:solidFill>
              </a:rPr>
              <a:t>Backoff</a:t>
            </a:r>
            <a:endParaRPr lang="en-IN" sz="3600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24400"/>
          </a:xfrm>
        </p:spPr>
        <p:txBody>
          <a:bodyPr>
            <a:normAutofit lnSpcReduction="10000"/>
          </a:bodyPr>
          <a:lstStyle/>
          <a:p>
            <a:pPr algn="just">
              <a:buClr>
                <a:srgbClr val="C00000"/>
              </a:buClr>
            </a:pPr>
            <a:r>
              <a:rPr lang="en-IN" dirty="0" smtClean="0"/>
              <a:t>Sometimes it is helpful to use </a:t>
            </a:r>
            <a:r>
              <a:rPr lang="en-IN" i="1" dirty="0" smtClean="0"/>
              <a:t>less</a:t>
            </a:r>
            <a:r>
              <a:rPr lang="en-IN" dirty="0" smtClean="0"/>
              <a:t> context</a:t>
            </a:r>
          </a:p>
          <a:p>
            <a:pPr lvl="1" algn="just">
              <a:buClr>
                <a:srgbClr val="C00000"/>
              </a:buClr>
            </a:pPr>
            <a:r>
              <a:rPr lang="en-IN" dirty="0" smtClean="0"/>
              <a:t>Condition on less context if much is not learned about larger context.</a:t>
            </a:r>
          </a:p>
          <a:p>
            <a:pPr algn="just">
              <a:buClr>
                <a:srgbClr val="C00000"/>
              </a:buClr>
            </a:pPr>
            <a:r>
              <a:rPr lang="en-IN" dirty="0" smtClean="0"/>
              <a:t>Interpolation</a:t>
            </a:r>
          </a:p>
          <a:p>
            <a:pPr lvl="1" algn="just">
              <a:buClr>
                <a:srgbClr val="C00000"/>
              </a:buClr>
            </a:pPr>
            <a:r>
              <a:rPr lang="en-IN" dirty="0" smtClean="0"/>
              <a:t>Mix unigram, bigram, trigram.</a:t>
            </a:r>
          </a:p>
          <a:p>
            <a:pPr algn="just">
              <a:buClr>
                <a:srgbClr val="C00000"/>
              </a:buClr>
            </a:pPr>
            <a:r>
              <a:rPr lang="en-IN" dirty="0" err="1" smtClean="0"/>
              <a:t>Backoff</a:t>
            </a:r>
            <a:endParaRPr lang="en-IN" dirty="0"/>
          </a:p>
          <a:p>
            <a:pPr lvl="1" algn="just">
              <a:buClr>
                <a:srgbClr val="C00000"/>
              </a:buClr>
            </a:pPr>
            <a:r>
              <a:rPr lang="en-IN" dirty="0" smtClean="0"/>
              <a:t>Use trigram if good evidence is available.</a:t>
            </a:r>
          </a:p>
          <a:p>
            <a:pPr lvl="1" algn="just">
              <a:buClr>
                <a:srgbClr val="C00000"/>
              </a:buClr>
            </a:pPr>
            <a:r>
              <a:rPr lang="en-IN" dirty="0" smtClean="0"/>
              <a:t>Otherwise use bigram, otherwise unigram.</a:t>
            </a:r>
          </a:p>
          <a:p>
            <a:pPr algn="just">
              <a:buClr>
                <a:srgbClr val="C00000"/>
              </a:buClr>
            </a:pPr>
            <a:r>
              <a:rPr lang="en-IN" dirty="0" smtClean="0"/>
              <a:t>Interpolation works better in general.</a:t>
            </a:r>
            <a:endParaRPr lang="en-IN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A48A8-7A70-4469-B721-1A2D49615A6A}" type="slidenum">
              <a:rPr lang="en-IN" smtClean="0"/>
              <a:pPr/>
              <a:t>28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819206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2"/>
                </a:solidFill>
              </a:rPr>
              <a:t>Interpolation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600200" y="1600200"/>
            <a:ext cx="5943600" cy="2124075"/>
          </a:xfrm>
          <a:prstGeom prst="rect">
            <a:avLst/>
          </a:prstGeom>
          <a:noFill/>
        </p:spPr>
      </p:pic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600200" y="3743325"/>
            <a:ext cx="5943600" cy="1666875"/>
          </a:xfrm>
          <a:prstGeom prst="rect">
            <a:avLst/>
          </a:prstGeom>
          <a:noFill/>
        </p:spPr>
      </p:pic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676400" y="5381625"/>
            <a:ext cx="4572000" cy="86677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924348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2"/>
                </a:solidFill>
              </a:rPr>
              <a:t>Language Models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5237"/>
            <a:ext cx="8229600" cy="5211763"/>
          </a:xfrm>
        </p:spPr>
        <p:txBody>
          <a:bodyPr/>
          <a:lstStyle/>
          <a:p>
            <a:pPr algn="just"/>
            <a:r>
              <a:rPr lang="en-US" dirty="0" smtClean="0"/>
              <a:t> Language models are useful for NLP applications such as</a:t>
            </a:r>
          </a:p>
          <a:p>
            <a:pPr lvl="1" algn="just"/>
            <a:r>
              <a:rPr lang="en-US" dirty="0" smtClean="0">
                <a:solidFill>
                  <a:srgbClr val="C00000"/>
                </a:solidFill>
              </a:rPr>
              <a:t>Next word prediction</a:t>
            </a:r>
          </a:p>
          <a:p>
            <a:pPr lvl="1" algn="just"/>
            <a:r>
              <a:rPr lang="en-US" dirty="0" smtClean="0">
                <a:solidFill>
                  <a:srgbClr val="C00000"/>
                </a:solidFill>
              </a:rPr>
              <a:t>Machine translation</a:t>
            </a:r>
          </a:p>
          <a:p>
            <a:pPr lvl="1" algn="just"/>
            <a:r>
              <a:rPr lang="en-US" dirty="0" smtClean="0">
                <a:solidFill>
                  <a:srgbClr val="C00000"/>
                </a:solidFill>
              </a:rPr>
              <a:t>Spelling correction</a:t>
            </a:r>
          </a:p>
          <a:p>
            <a:pPr lvl="1" algn="just"/>
            <a:r>
              <a:rPr lang="en-US" dirty="0" smtClean="0">
                <a:solidFill>
                  <a:srgbClr val="C00000"/>
                </a:solidFill>
              </a:rPr>
              <a:t>Authorship Identification</a:t>
            </a:r>
          </a:p>
          <a:p>
            <a:pPr lvl="1" algn="just"/>
            <a:r>
              <a:rPr lang="en-US" dirty="0" smtClean="0">
                <a:solidFill>
                  <a:srgbClr val="C00000"/>
                </a:solidFill>
              </a:rPr>
              <a:t>Natural language generation</a:t>
            </a:r>
          </a:p>
          <a:p>
            <a:pPr algn="just"/>
            <a:r>
              <a:rPr lang="en-US" dirty="0" smtClean="0"/>
              <a:t>For intrinsic evaluation of language models, </a:t>
            </a:r>
            <a:r>
              <a:rPr lang="en-US" i="1" dirty="0" smtClean="0"/>
              <a:t>Perplexity </a:t>
            </a:r>
            <a:r>
              <a:rPr lang="en-US" dirty="0" smtClean="0"/>
              <a:t>metric is used.</a:t>
            </a:r>
            <a:endParaRPr lang="en-US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027DF-0372-47E2-9D01-F9650094700F}" type="slidenum">
              <a:rPr lang="en-IN" smtClean="0"/>
              <a:pPr/>
              <a:t>3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54149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82154"/>
          </a:xfrm>
        </p:spPr>
        <p:txBody>
          <a:bodyPr>
            <a:normAutofit/>
          </a:bodyPr>
          <a:lstStyle/>
          <a:p>
            <a:r>
              <a:rPr lang="en-US" sz="4900" dirty="0" smtClean="0">
                <a:solidFill>
                  <a:schemeClr val="tx2"/>
                </a:solidFill>
              </a:rPr>
              <a:t>Interpolation </a:t>
            </a:r>
            <a:r>
              <a:rPr lang="en-US" dirty="0" smtClean="0">
                <a:solidFill>
                  <a:schemeClr val="tx2"/>
                </a:solidFill>
              </a:rPr>
              <a:t>– </a:t>
            </a:r>
            <a:r>
              <a:rPr lang="en-US" sz="3600" dirty="0" smtClean="0">
                <a:solidFill>
                  <a:srgbClr val="C00000"/>
                </a:solidFill>
              </a:rPr>
              <a:t>Calculation of </a:t>
            </a:r>
            <a:r>
              <a:rPr lang="en-IN" sz="3200" dirty="0" smtClean="0">
                <a:solidFill>
                  <a:srgbClr val="C00000"/>
                </a:solidFill>
              </a:rPr>
              <a:t>λ</a:t>
            </a:r>
            <a:r>
              <a:rPr lang="en-US" sz="3600" dirty="0" smtClean="0">
                <a:solidFill>
                  <a:srgbClr val="C00000"/>
                </a:solidFill>
              </a:rPr>
              <a:t> </a:t>
            </a:r>
            <a:endParaRPr lang="en-IN" sz="3600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Clr>
                <a:srgbClr val="C00000"/>
              </a:buClr>
            </a:pPr>
            <a:r>
              <a:rPr lang="en-IN" dirty="0" smtClean="0"/>
              <a:t>Held-out corpus is used to learn </a:t>
            </a:r>
            <a:r>
              <a:rPr lang="el-GR" dirty="0" smtClean="0"/>
              <a:t>λ</a:t>
            </a:r>
            <a:r>
              <a:rPr lang="en-US" dirty="0" smtClean="0"/>
              <a:t> values</a:t>
            </a:r>
          </a:p>
          <a:p>
            <a:pPr algn="just">
              <a:buClr>
                <a:srgbClr val="C00000"/>
              </a:buClr>
            </a:pPr>
            <a:endParaRPr lang="en-US" dirty="0" smtClean="0"/>
          </a:p>
          <a:p>
            <a:pPr algn="just">
              <a:buClr>
                <a:srgbClr val="C00000"/>
              </a:buClr>
            </a:pPr>
            <a:endParaRPr lang="en-IN" dirty="0" smtClean="0"/>
          </a:p>
          <a:p>
            <a:pPr algn="just">
              <a:buClr>
                <a:srgbClr val="C00000"/>
              </a:buClr>
            </a:pPr>
            <a:r>
              <a:rPr lang="en-US" dirty="0" smtClean="0"/>
              <a:t>Trigram, bigram, unigram probabilities are learned using only training corpus.</a:t>
            </a:r>
          </a:p>
          <a:p>
            <a:pPr algn="just">
              <a:buClr>
                <a:srgbClr val="C00000"/>
              </a:buClr>
            </a:pPr>
            <a:r>
              <a:rPr lang="el-GR" dirty="0" smtClean="0"/>
              <a:t>λ</a:t>
            </a:r>
            <a:r>
              <a:rPr lang="en-US" dirty="0" smtClean="0"/>
              <a:t> values are chosen in such a way that the likelihood of the held-out corpus is maximized</a:t>
            </a:r>
          </a:p>
          <a:p>
            <a:pPr algn="just">
              <a:buClr>
                <a:srgbClr val="C00000"/>
              </a:buClr>
            </a:pPr>
            <a:r>
              <a:rPr lang="en-US" dirty="0" smtClean="0"/>
              <a:t>EM Algorithm is used for this task.</a:t>
            </a:r>
          </a:p>
          <a:p>
            <a:endParaRPr lang="en-IN" dirty="0" smtClean="0"/>
          </a:p>
          <a:p>
            <a:endParaRPr lang="en-IN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A48A8-7A70-4469-B721-1A2D49615A6A}" type="slidenum">
              <a:rPr lang="en-IN" smtClean="0"/>
              <a:pPr/>
              <a:t>30</a:t>
            </a:fld>
            <a:endParaRPr lang="en-IN"/>
          </a:p>
        </p:txBody>
      </p:sp>
      <p:sp>
        <p:nvSpPr>
          <p:cNvPr id="6" name="Rectangle 5"/>
          <p:cNvSpPr/>
          <p:nvPr/>
        </p:nvSpPr>
        <p:spPr>
          <a:xfrm>
            <a:off x="838200" y="2286000"/>
            <a:ext cx="38862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aseline="-25000" dirty="0" smtClean="0"/>
              <a:t>Training Corpus</a:t>
            </a:r>
            <a:endParaRPr lang="en-US" sz="3600" baseline="-25000" dirty="0"/>
          </a:p>
        </p:txBody>
      </p:sp>
      <p:sp>
        <p:nvSpPr>
          <p:cNvPr id="7" name="Rectangle 6"/>
          <p:cNvSpPr/>
          <p:nvPr/>
        </p:nvSpPr>
        <p:spPr>
          <a:xfrm>
            <a:off x="4953000" y="2286000"/>
            <a:ext cx="12954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Held-out Corpus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6477000" y="2286000"/>
            <a:ext cx="12954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Test Corpus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4215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EM Algorithm for learning linear interpolation weights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u="sng" dirty="0" smtClean="0">
                <a:solidFill>
                  <a:srgbClr val="C00000"/>
                </a:solidFill>
              </a:rPr>
              <a:t>Given :</a:t>
            </a:r>
          </a:p>
          <a:p>
            <a:pPr lvl="1" algn="just"/>
            <a:r>
              <a:rPr lang="en-US" dirty="0" smtClean="0"/>
              <a:t>Overall model </a:t>
            </a:r>
            <a:r>
              <a:rPr lang="en-US" b="1" i="1" dirty="0" smtClean="0"/>
              <a:t>P</a:t>
            </a:r>
            <a:r>
              <a:rPr lang="el-GR" b="1" baseline="-25000" dirty="0" smtClean="0"/>
              <a:t>λ</a:t>
            </a:r>
            <a:r>
              <a:rPr lang="en-US" b="1" i="1" dirty="0" smtClean="0"/>
              <a:t>(X)</a:t>
            </a:r>
            <a:r>
              <a:rPr lang="en-US" dirty="0" smtClean="0"/>
              <a:t> in terms of linear interpolation of </a:t>
            </a:r>
            <a:r>
              <a:rPr lang="en-US" b="1" i="1" dirty="0" smtClean="0"/>
              <a:t>n</a:t>
            </a:r>
            <a:r>
              <a:rPr lang="en-US" dirty="0" smtClean="0"/>
              <a:t> sub-models </a:t>
            </a:r>
            <a:r>
              <a:rPr lang="en-US" b="1" i="1" dirty="0" smtClean="0"/>
              <a:t>P</a:t>
            </a:r>
            <a:r>
              <a:rPr lang="en-US" b="1" i="1" baseline="-25000" dirty="0" smtClean="0"/>
              <a:t>i</a:t>
            </a:r>
            <a:r>
              <a:rPr lang="en-US" b="1" i="1" dirty="0" smtClean="0"/>
              <a:t>(X)</a:t>
            </a:r>
          </a:p>
          <a:p>
            <a:pPr lvl="1" algn="just"/>
            <a:endParaRPr lang="en-US" dirty="0" smtClean="0"/>
          </a:p>
          <a:p>
            <a:pPr lvl="1" algn="just"/>
            <a:endParaRPr lang="en-US" dirty="0" smtClean="0"/>
          </a:p>
          <a:p>
            <a:pPr lvl="1" algn="just"/>
            <a:r>
              <a:rPr lang="en-US" dirty="0" smtClean="0"/>
              <a:t>Held-out data, </a:t>
            </a:r>
          </a:p>
          <a:p>
            <a:pPr algn="just"/>
            <a:r>
              <a:rPr lang="en-US" u="sng" dirty="0" smtClean="0">
                <a:solidFill>
                  <a:srgbClr val="C00000"/>
                </a:solidFill>
              </a:rPr>
              <a:t>Output :</a:t>
            </a:r>
          </a:p>
          <a:p>
            <a:pPr lvl="1" algn="just"/>
            <a:r>
              <a:rPr lang="el-GR" b="1" dirty="0" smtClean="0"/>
              <a:t>λ</a:t>
            </a:r>
            <a:r>
              <a:rPr lang="en-US" dirty="0" smtClean="0"/>
              <a:t> values that maximize likelihood of </a:t>
            </a:r>
            <a:r>
              <a:rPr lang="en-US" b="1" i="1" dirty="0" smtClean="0"/>
              <a:t>D</a:t>
            </a:r>
            <a:endParaRPr lang="en-US" b="1" i="1" u="sng" dirty="0"/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0" y="141922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581400" y="4267200"/>
            <a:ext cx="2581275" cy="390525"/>
          </a:xfrm>
          <a:prstGeom prst="rect">
            <a:avLst/>
          </a:prstGeom>
          <a:noFill/>
        </p:spPr>
      </p:pic>
      <p:sp>
        <p:nvSpPr>
          <p:cNvPr id="1035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486150" y="3124200"/>
            <a:ext cx="2533650" cy="962025"/>
          </a:xfrm>
          <a:prstGeom prst="rect">
            <a:avLst/>
          </a:prstGeom>
          <a:noFill/>
        </p:spPr>
      </p:pic>
      <p:sp>
        <p:nvSpPr>
          <p:cNvPr id="1037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036" name="Picture 12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124200" y="5867400"/>
            <a:ext cx="2819400" cy="381000"/>
          </a:xfrm>
          <a:prstGeom prst="rect">
            <a:avLst/>
          </a:prstGeom>
          <a:noFill/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027DF-0372-47E2-9D01-F9650094700F}" type="slidenum">
              <a:rPr lang="en-IN" smtClean="0"/>
              <a:pPr/>
              <a:t>31</a:t>
            </a:fld>
            <a:endParaRPr lang="en-IN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2"/>
                </a:solidFill>
              </a:rPr>
              <a:t>Problem Formulation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Clr>
                <a:srgbClr val="C00000"/>
              </a:buClr>
            </a:pPr>
            <a:r>
              <a:rPr lang="en-US" dirty="0" smtClean="0"/>
              <a:t>Imagine the interpolated model </a:t>
            </a:r>
            <a:r>
              <a:rPr lang="en-US" b="1" i="1" dirty="0" smtClean="0"/>
              <a:t>P</a:t>
            </a:r>
            <a:r>
              <a:rPr lang="el-GR" b="1" i="1" baseline="-25000" dirty="0" smtClean="0"/>
              <a:t>λ</a:t>
            </a:r>
            <a:r>
              <a:rPr lang="en-US" dirty="0" smtClean="0"/>
              <a:t> to be in any of the </a:t>
            </a:r>
            <a:r>
              <a:rPr lang="en-US" b="1" i="1" dirty="0" smtClean="0"/>
              <a:t>n </a:t>
            </a:r>
            <a:r>
              <a:rPr lang="en-US" dirty="0" smtClean="0"/>
              <a:t>states</a:t>
            </a:r>
          </a:p>
          <a:p>
            <a:pPr algn="just">
              <a:buClr>
                <a:srgbClr val="C00000"/>
              </a:buClr>
            </a:pPr>
            <a:r>
              <a:rPr lang="el-GR" b="1" i="1" dirty="0" smtClean="0"/>
              <a:t>λ</a:t>
            </a:r>
            <a:r>
              <a:rPr lang="en-US" b="1" i="1" baseline="-25000" dirty="0" err="1" smtClean="0"/>
              <a:t>i</a:t>
            </a:r>
            <a:r>
              <a:rPr lang="en-US" dirty="0" smtClean="0"/>
              <a:t> : </a:t>
            </a:r>
            <a:r>
              <a:rPr lang="en-US" i="1" dirty="0" smtClean="0"/>
              <a:t>Prior </a:t>
            </a:r>
            <a:r>
              <a:rPr lang="en-US" dirty="0" smtClean="0"/>
              <a:t>probability of being in state </a:t>
            </a:r>
            <a:r>
              <a:rPr lang="en-US" b="1" i="1" dirty="0" err="1" smtClean="0"/>
              <a:t>i</a:t>
            </a:r>
            <a:endParaRPr lang="en-US" b="1" i="1" baseline="-25000" dirty="0" smtClean="0"/>
          </a:p>
          <a:p>
            <a:pPr algn="just">
              <a:buClr>
                <a:srgbClr val="C00000"/>
              </a:buClr>
            </a:pPr>
            <a:r>
              <a:rPr lang="en-US" b="1" i="1" dirty="0" smtClean="0"/>
              <a:t>P</a:t>
            </a:r>
            <a:r>
              <a:rPr lang="el-GR" b="1" i="1" baseline="-25000" dirty="0" smtClean="0"/>
              <a:t>λ</a:t>
            </a:r>
            <a:r>
              <a:rPr lang="en-US" b="1" i="1" dirty="0" smtClean="0"/>
              <a:t>(S=</a:t>
            </a:r>
            <a:r>
              <a:rPr lang="en-US" b="1" i="1" dirty="0" err="1" smtClean="0"/>
              <a:t>i,X</a:t>
            </a:r>
            <a:r>
              <a:rPr lang="en-US" b="1" i="1" dirty="0" smtClean="0"/>
              <a:t>) = P(S=</a:t>
            </a:r>
            <a:r>
              <a:rPr lang="en-US" b="1" i="1" dirty="0" err="1" smtClean="0"/>
              <a:t>i</a:t>
            </a:r>
            <a:r>
              <a:rPr lang="en-US" b="1" i="1" dirty="0" smtClean="0"/>
              <a:t>)P(X|S=</a:t>
            </a:r>
            <a:r>
              <a:rPr lang="en-US" b="1" i="1" dirty="0" err="1" smtClean="0"/>
              <a:t>i</a:t>
            </a:r>
            <a:r>
              <a:rPr lang="en-US" b="1" i="1" dirty="0" smtClean="0"/>
              <a:t>) =</a:t>
            </a:r>
            <a:r>
              <a:rPr lang="el-GR" b="1" i="1" dirty="0" smtClean="0"/>
              <a:t> λ</a:t>
            </a:r>
            <a:r>
              <a:rPr lang="en-US" b="1" i="1" baseline="-25000" dirty="0" err="1" smtClean="0"/>
              <a:t>i</a:t>
            </a:r>
            <a:r>
              <a:rPr lang="en-US" b="1" i="1" dirty="0" err="1" smtClean="0"/>
              <a:t>P</a:t>
            </a:r>
            <a:r>
              <a:rPr lang="en-US" b="1" i="1" baseline="-25000" dirty="0" err="1" smtClean="0"/>
              <a:t>i</a:t>
            </a:r>
            <a:r>
              <a:rPr lang="en-US" b="1" i="1" dirty="0" smtClean="0"/>
              <a:t>(X) </a:t>
            </a:r>
            <a:r>
              <a:rPr lang="en-US" dirty="0" smtClean="0"/>
              <a:t>: Probability of being in state </a:t>
            </a:r>
            <a:r>
              <a:rPr lang="en-US" b="1" i="1" dirty="0" err="1" smtClean="0"/>
              <a:t>i</a:t>
            </a:r>
            <a:r>
              <a:rPr lang="en-US" dirty="0" smtClean="0"/>
              <a:t> and producing output </a:t>
            </a:r>
            <a:r>
              <a:rPr lang="en-US" b="1" i="1" dirty="0" smtClean="0"/>
              <a:t>X</a:t>
            </a:r>
          </a:p>
          <a:p>
            <a:pPr algn="just">
              <a:buClr>
                <a:srgbClr val="C00000"/>
              </a:buClr>
            </a:pPr>
            <a:r>
              <a:rPr lang="en-US" b="1" i="1" dirty="0" smtClean="0"/>
              <a:t>P</a:t>
            </a:r>
            <a:r>
              <a:rPr lang="el-GR" b="1" i="1" baseline="-25000" dirty="0" smtClean="0"/>
              <a:t>λ</a:t>
            </a:r>
            <a:r>
              <a:rPr lang="en-US" b="1" i="1" dirty="0" smtClean="0"/>
              <a:t>(X)  = </a:t>
            </a:r>
            <a:r>
              <a:rPr lang="en-US" b="1" i="1" dirty="0" smtClean="0">
                <a:sym typeface="Symbol"/>
              </a:rPr>
              <a:t></a:t>
            </a:r>
            <a:r>
              <a:rPr lang="en-US" b="1" i="1" baseline="-25000" dirty="0" err="1" smtClean="0">
                <a:sym typeface="Symbol"/>
              </a:rPr>
              <a:t>i</a:t>
            </a:r>
            <a:r>
              <a:rPr lang="en-US" b="1" i="1" dirty="0" err="1" smtClean="0"/>
              <a:t>P</a:t>
            </a:r>
            <a:r>
              <a:rPr lang="el-GR" b="1" i="1" baseline="-25000" dirty="0" smtClean="0"/>
              <a:t>λ</a:t>
            </a:r>
            <a:r>
              <a:rPr lang="en-US" b="1" i="1" dirty="0" smtClean="0"/>
              <a:t>(S=</a:t>
            </a:r>
            <a:r>
              <a:rPr lang="en-US" b="1" i="1" dirty="0" err="1" smtClean="0"/>
              <a:t>i,X</a:t>
            </a:r>
            <a:r>
              <a:rPr lang="en-US" b="1" i="1" dirty="0" smtClean="0"/>
              <a:t>)</a:t>
            </a:r>
          </a:p>
          <a:p>
            <a:pPr algn="just">
              <a:buClr>
                <a:srgbClr val="C00000"/>
              </a:buClr>
            </a:pPr>
            <a:r>
              <a:rPr lang="en-US" dirty="0" smtClean="0"/>
              <a:t>Therefore, log-likelihood becomes:</a:t>
            </a:r>
          </a:p>
          <a:p>
            <a:endParaRPr lang="en-US" dirty="0" smtClean="0"/>
          </a:p>
          <a:p>
            <a:endParaRPr lang="en-US" b="1" i="1" dirty="0" smtClean="0"/>
          </a:p>
        </p:txBody>
      </p:sp>
      <p:sp>
        <p:nvSpPr>
          <p:cNvPr id="3993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39937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828800" y="5486400"/>
            <a:ext cx="4324350" cy="1038225"/>
          </a:xfrm>
          <a:prstGeom prst="rect">
            <a:avLst/>
          </a:prstGeom>
          <a:noFill/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027DF-0372-47E2-9D01-F9650094700F}" type="slidenum">
              <a:rPr lang="en-IN" smtClean="0"/>
              <a:pPr/>
              <a:t>32</a:t>
            </a:fld>
            <a:endParaRPr lang="en-IN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2"/>
                </a:solidFill>
              </a:rPr>
              <a:t>EM Algorithm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Clr>
                <a:srgbClr val="C00000"/>
              </a:buClr>
            </a:pPr>
            <a:r>
              <a:rPr lang="en-US" dirty="0" smtClean="0"/>
              <a:t>Assume some initial values for </a:t>
            </a:r>
            <a:r>
              <a:rPr lang="el-GR" b="1" i="1" dirty="0" smtClean="0"/>
              <a:t>λ</a:t>
            </a:r>
            <a:r>
              <a:rPr lang="en-US" b="1" i="1" dirty="0" smtClean="0"/>
              <a:t> </a:t>
            </a:r>
            <a:r>
              <a:rPr lang="en-US" dirty="0" smtClean="0"/>
              <a:t>(current hypothesis)</a:t>
            </a:r>
          </a:p>
          <a:p>
            <a:pPr algn="just">
              <a:buClr>
                <a:srgbClr val="C00000"/>
              </a:buClr>
            </a:pPr>
            <a:r>
              <a:rPr lang="en-US" dirty="0" smtClean="0"/>
              <a:t>Goal is to find next hypothesis </a:t>
            </a:r>
            <a:r>
              <a:rPr lang="el-GR" b="1" i="1" dirty="0" smtClean="0"/>
              <a:t>λ</a:t>
            </a:r>
            <a:r>
              <a:rPr lang="en-US" b="1" i="1" dirty="0" smtClean="0"/>
              <a:t>’ </a:t>
            </a:r>
            <a:r>
              <a:rPr lang="en-US" dirty="0" smtClean="0"/>
              <a:t>such that:</a:t>
            </a:r>
            <a:endParaRPr lang="en-US" dirty="0"/>
          </a:p>
        </p:txBody>
      </p:sp>
      <p:sp>
        <p:nvSpPr>
          <p:cNvPr id="4096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40961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52600" y="3200400"/>
            <a:ext cx="5000625" cy="1038225"/>
          </a:xfrm>
          <a:prstGeom prst="rect">
            <a:avLst/>
          </a:prstGeom>
          <a:noFill/>
        </p:spPr>
      </p:pic>
      <p:sp>
        <p:nvSpPr>
          <p:cNvPr id="4096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40963" name="Picture 3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447800" y="4191000"/>
            <a:ext cx="5943600" cy="1419225"/>
          </a:xfrm>
          <a:prstGeom prst="rect">
            <a:avLst/>
          </a:prstGeom>
          <a:noFill/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027DF-0372-47E2-9D01-F9650094700F}" type="slidenum">
              <a:rPr lang="en-IN" smtClean="0"/>
              <a:pPr/>
              <a:t>33</a:t>
            </a:fld>
            <a:endParaRPr lang="en-IN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2"/>
                </a:solidFill>
              </a:rPr>
              <a:t>EM Algorithm (contd.)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382000" cy="5029200"/>
          </a:xfrm>
        </p:spPr>
        <p:txBody>
          <a:bodyPr/>
          <a:lstStyle/>
          <a:p>
            <a:pPr algn="just">
              <a:buClr>
                <a:srgbClr val="C00000"/>
              </a:buClr>
            </a:pPr>
            <a:r>
              <a:rPr lang="en-US" dirty="0" smtClean="0"/>
              <a:t>Applying Jensen’s inequality,</a:t>
            </a:r>
          </a:p>
          <a:p>
            <a:pPr algn="just">
              <a:buClr>
                <a:srgbClr val="C00000"/>
              </a:buClr>
            </a:pPr>
            <a:endParaRPr lang="en-US" dirty="0" smtClean="0"/>
          </a:p>
          <a:p>
            <a:pPr algn="just">
              <a:buClr>
                <a:srgbClr val="C00000"/>
              </a:buClr>
            </a:pPr>
            <a:endParaRPr lang="en-US" dirty="0" smtClean="0"/>
          </a:p>
          <a:p>
            <a:pPr algn="just">
              <a:buClr>
                <a:srgbClr val="C00000"/>
              </a:buClr>
            </a:pPr>
            <a:endParaRPr lang="en-US" dirty="0" smtClean="0"/>
          </a:p>
          <a:p>
            <a:pPr algn="just">
              <a:buClr>
                <a:srgbClr val="C00000"/>
              </a:buClr>
            </a:pPr>
            <a:endParaRPr lang="en-US" dirty="0" smtClean="0"/>
          </a:p>
          <a:p>
            <a:pPr algn="just">
              <a:buClr>
                <a:srgbClr val="C00000"/>
              </a:buClr>
            </a:pPr>
            <a:r>
              <a:rPr lang="en-US" dirty="0" smtClean="0"/>
              <a:t>Maximize above function, under the constraint that </a:t>
            </a:r>
            <a:r>
              <a:rPr lang="el-GR" b="1" i="1" dirty="0" smtClean="0"/>
              <a:t>λ</a:t>
            </a:r>
            <a:r>
              <a:rPr lang="en-US" b="1" i="1" baseline="-25000" dirty="0" err="1" smtClean="0"/>
              <a:t>i</a:t>
            </a:r>
            <a:r>
              <a:rPr lang="en-US" b="1" i="1" dirty="0" smtClean="0"/>
              <a:t>’ </a:t>
            </a:r>
            <a:r>
              <a:rPr lang="en-US" dirty="0" smtClean="0"/>
              <a:t>values sum to 1</a:t>
            </a:r>
            <a:endParaRPr lang="en-US" dirty="0"/>
          </a:p>
        </p:txBody>
      </p:sp>
      <p:sp>
        <p:nvSpPr>
          <p:cNvPr id="4198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41985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981200" y="1905000"/>
            <a:ext cx="5943600" cy="1419225"/>
          </a:xfrm>
          <a:prstGeom prst="rect">
            <a:avLst/>
          </a:prstGeom>
          <a:noFill/>
        </p:spPr>
      </p:pic>
      <p:sp>
        <p:nvSpPr>
          <p:cNvPr id="4198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41987" name="Picture 3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981200" y="3276600"/>
            <a:ext cx="5334000" cy="1038225"/>
          </a:xfrm>
          <a:prstGeom prst="rect">
            <a:avLst/>
          </a:prstGeom>
          <a:noFill/>
        </p:spPr>
      </p:pic>
      <p:sp>
        <p:nvSpPr>
          <p:cNvPr id="41992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41993" name="Rectangle 9"/>
          <p:cNvSpPr>
            <a:spLocks noChangeArrowheads="1"/>
          </p:cNvSpPr>
          <p:nvPr/>
        </p:nvSpPr>
        <p:spPr bwMode="auto">
          <a:xfrm>
            <a:off x="0" y="17621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95325" algn="l"/>
              </a:tabLst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1995" name="Rectangle 1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41994" name="Picture 10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38200" y="5324475"/>
            <a:ext cx="7658100" cy="1304925"/>
          </a:xfrm>
          <a:prstGeom prst="rect">
            <a:avLst/>
          </a:prstGeom>
          <a:noFill/>
        </p:spPr>
      </p:pic>
      <p:sp>
        <p:nvSpPr>
          <p:cNvPr id="41996" name="Rectangle 12"/>
          <p:cNvSpPr>
            <a:spLocks noChangeArrowheads="1"/>
          </p:cNvSpPr>
          <p:nvPr/>
        </p:nvSpPr>
        <p:spPr bwMode="auto">
          <a:xfrm>
            <a:off x="0" y="17621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95325" algn="l"/>
              </a:tabLst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027DF-0372-47E2-9D01-F9650094700F}" type="slidenum">
              <a:rPr lang="en-IN" smtClean="0"/>
              <a:pPr/>
              <a:t>34</a:t>
            </a:fld>
            <a:endParaRPr lang="en-IN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2"/>
                </a:solidFill>
              </a:rPr>
              <a:t>EM Algorithm (contd.)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301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43009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571625" y="1371600"/>
            <a:ext cx="4981575" cy="1028700"/>
          </a:xfrm>
          <a:prstGeom prst="rect">
            <a:avLst/>
          </a:prstGeom>
          <a:noFill/>
        </p:spPr>
      </p:pic>
      <p:sp>
        <p:nvSpPr>
          <p:cNvPr id="4301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43011" name="Picture 3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562100" y="2362200"/>
            <a:ext cx="3314700" cy="1028700"/>
          </a:xfrm>
          <a:prstGeom prst="rect">
            <a:avLst/>
          </a:prstGeom>
          <a:noFill/>
        </p:spPr>
      </p:pic>
      <p:sp>
        <p:nvSpPr>
          <p:cNvPr id="43014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43016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43015" name="Picture 7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524000" y="3429000"/>
            <a:ext cx="4495800" cy="1038225"/>
          </a:xfrm>
          <a:prstGeom prst="rect">
            <a:avLst/>
          </a:prstGeom>
          <a:noFill/>
        </p:spPr>
      </p:pic>
      <p:sp>
        <p:nvSpPr>
          <p:cNvPr id="430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43017" name="Picture 9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533525" y="4419600"/>
            <a:ext cx="4486275" cy="847725"/>
          </a:xfrm>
          <a:prstGeom prst="rect">
            <a:avLst/>
          </a:prstGeom>
          <a:noFill/>
        </p:spPr>
      </p:pic>
      <p:sp>
        <p:nvSpPr>
          <p:cNvPr id="43020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43019" name="Picture 11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571625" y="5438775"/>
            <a:ext cx="2619375" cy="733425"/>
          </a:xfrm>
          <a:prstGeom prst="rect">
            <a:avLst/>
          </a:prstGeom>
          <a:noFill/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027DF-0372-47E2-9D01-F9650094700F}" type="slidenum">
              <a:rPr lang="en-IN" smtClean="0"/>
              <a:pPr/>
              <a:t>35</a:t>
            </a:fld>
            <a:endParaRPr lang="en-IN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2"/>
                </a:solidFill>
              </a:rPr>
              <a:t>EM Algorithm (contd.)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/>
          <a:lstStyle/>
          <a:p>
            <a:pPr algn="just"/>
            <a:r>
              <a:rPr lang="en-US" u="sng" dirty="0" smtClean="0">
                <a:solidFill>
                  <a:srgbClr val="C00000"/>
                </a:solidFill>
              </a:rPr>
              <a:t>Expectation Step :</a:t>
            </a:r>
          </a:p>
          <a:p>
            <a:pPr lvl="1" algn="just">
              <a:buClr>
                <a:srgbClr val="C00000"/>
              </a:buClr>
            </a:pPr>
            <a:r>
              <a:rPr lang="en-US" dirty="0" smtClean="0"/>
              <a:t>Compute C</a:t>
            </a:r>
            <a:r>
              <a:rPr lang="en-US" baseline="-25000" dirty="0" smtClean="0"/>
              <a:t>1</a:t>
            </a:r>
            <a:r>
              <a:rPr lang="en-US" dirty="0" smtClean="0"/>
              <a:t>, C</a:t>
            </a:r>
            <a:r>
              <a:rPr lang="en-US" baseline="-25000" dirty="0" smtClean="0"/>
              <a:t>2</a:t>
            </a:r>
            <a:r>
              <a:rPr lang="en-US" dirty="0" smtClean="0"/>
              <a:t>,….., </a:t>
            </a:r>
            <a:r>
              <a:rPr lang="en-US" dirty="0" err="1" smtClean="0"/>
              <a:t>C</a:t>
            </a:r>
            <a:r>
              <a:rPr lang="en-US" baseline="-25000" dirty="0" err="1" smtClean="0"/>
              <a:t>n</a:t>
            </a:r>
            <a:r>
              <a:rPr lang="en-US" dirty="0" smtClean="0"/>
              <a:t> using current hypothesis, i.e. current values of </a:t>
            </a:r>
            <a:r>
              <a:rPr lang="el-GR" b="1" i="1" dirty="0" smtClean="0"/>
              <a:t>λ</a:t>
            </a:r>
            <a:endParaRPr lang="en-US" b="1" i="1" dirty="0" smtClean="0"/>
          </a:p>
          <a:p>
            <a:pPr lvl="1" algn="just"/>
            <a:endParaRPr lang="en-US" b="1" i="1" dirty="0" smtClean="0"/>
          </a:p>
          <a:p>
            <a:pPr lvl="1" algn="just"/>
            <a:endParaRPr lang="en-US" b="1" i="1" dirty="0" smtClean="0"/>
          </a:p>
          <a:p>
            <a:pPr algn="just"/>
            <a:r>
              <a:rPr lang="en-US" u="sng" dirty="0" smtClean="0">
                <a:solidFill>
                  <a:srgbClr val="C00000"/>
                </a:solidFill>
              </a:rPr>
              <a:t>Maximization Step :</a:t>
            </a:r>
          </a:p>
          <a:p>
            <a:pPr lvl="1" algn="just">
              <a:buClr>
                <a:srgbClr val="C00000"/>
              </a:buClr>
            </a:pPr>
            <a:r>
              <a:rPr lang="en-US" dirty="0" smtClean="0"/>
              <a:t>Compute new values of </a:t>
            </a:r>
            <a:r>
              <a:rPr lang="el-GR" b="1" i="1" dirty="0" smtClean="0"/>
              <a:t>λ</a:t>
            </a:r>
            <a:r>
              <a:rPr lang="en-US" b="1" i="1" dirty="0" smtClean="0"/>
              <a:t> </a:t>
            </a:r>
            <a:r>
              <a:rPr lang="en-US" dirty="0" smtClean="0"/>
              <a:t>using the following expression,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4403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44033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819400" y="5638800"/>
            <a:ext cx="1809750" cy="733425"/>
          </a:xfrm>
          <a:prstGeom prst="rect">
            <a:avLst/>
          </a:prstGeom>
          <a:noFill/>
        </p:spPr>
      </p:pic>
      <p:sp>
        <p:nvSpPr>
          <p:cNvPr id="44036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44035" name="Picture 3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628775" y="3076575"/>
            <a:ext cx="5534025" cy="1038225"/>
          </a:xfrm>
          <a:prstGeom prst="rect">
            <a:avLst/>
          </a:prstGeom>
          <a:noFill/>
        </p:spPr>
      </p:pic>
      <p:sp>
        <p:nvSpPr>
          <p:cNvPr id="44037" name="Rectangle 5"/>
          <p:cNvSpPr>
            <a:spLocks noChangeArrowheads="1"/>
          </p:cNvSpPr>
          <p:nvPr/>
        </p:nvSpPr>
        <p:spPr bwMode="auto">
          <a:xfrm>
            <a:off x="0" y="149542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95325" algn="l"/>
              </a:tabLst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027DF-0372-47E2-9D01-F9650094700F}" type="slidenum">
              <a:rPr lang="en-IN" smtClean="0"/>
              <a:pPr/>
              <a:t>36</a:t>
            </a:fld>
            <a:endParaRPr lang="en-I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solidFill>
                  <a:schemeClr val="tx2"/>
                </a:solidFill>
              </a:rPr>
              <a:t>Backoff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95400"/>
            <a:ext cx="8610600" cy="5257800"/>
          </a:xfrm>
        </p:spPr>
        <p:txBody>
          <a:bodyPr/>
          <a:lstStyle/>
          <a:p>
            <a:pPr algn="just"/>
            <a:r>
              <a:rPr lang="en-US" sz="3000" dirty="0" smtClean="0">
                <a:solidFill>
                  <a:srgbClr val="C00000"/>
                </a:solidFill>
              </a:rPr>
              <a:t>Principle - </a:t>
            </a:r>
            <a:r>
              <a:rPr lang="en-IN" sz="3000" dirty="0" smtClean="0"/>
              <a:t>If we have no examples of a particular trigram w</a:t>
            </a:r>
            <a:r>
              <a:rPr lang="en-IN" sz="3000" baseline="-25000" dirty="0" smtClean="0"/>
              <a:t>n-2</a:t>
            </a:r>
            <a:r>
              <a:rPr lang="en-IN" sz="3000" dirty="0" smtClean="0"/>
              <a:t>,w</a:t>
            </a:r>
            <a:r>
              <a:rPr lang="en-IN" sz="3000" baseline="-25000" dirty="0" smtClean="0"/>
              <a:t>n-1</a:t>
            </a:r>
            <a:r>
              <a:rPr lang="en-IN" sz="3000" dirty="0" smtClean="0"/>
              <a:t>, </a:t>
            </a:r>
            <a:r>
              <a:rPr lang="en-IN" sz="3000" dirty="0" err="1" smtClean="0"/>
              <a:t>w</a:t>
            </a:r>
            <a:r>
              <a:rPr lang="en-IN" sz="3000" baseline="-25000" dirty="0" err="1" smtClean="0"/>
              <a:t>n</a:t>
            </a:r>
            <a:r>
              <a:rPr lang="en-IN" sz="3000" dirty="0" smtClean="0"/>
              <a:t>,  to compute P(</a:t>
            </a:r>
            <a:r>
              <a:rPr lang="en-IN" sz="3000" dirty="0" err="1" smtClean="0"/>
              <a:t>w</a:t>
            </a:r>
            <a:r>
              <a:rPr lang="en-IN" sz="3000" baseline="-25000" dirty="0" err="1" smtClean="0"/>
              <a:t>n</a:t>
            </a:r>
            <a:r>
              <a:rPr lang="en-IN" sz="3000" baseline="-25000" dirty="0" smtClean="0"/>
              <a:t> </a:t>
            </a:r>
            <a:r>
              <a:rPr lang="en-IN" sz="3000" dirty="0" smtClean="0"/>
              <a:t>| w</a:t>
            </a:r>
            <a:r>
              <a:rPr lang="en-IN" sz="3000" baseline="-25000" dirty="0" smtClean="0"/>
              <a:t>n-1</a:t>
            </a:r>
            <a:r>
              <a:rPr lang="en-IN" sz="3000" dirty="0" smtClean="0"/>
              <a:t>,w</a:t>
            </a:r>
            <a:r>
              <a:rPr lang="en-IN" sz="3000" baseline="-25000" dirty="0" smtClean="0"/>
              <a:t>n-2</a:t>
            </a:r>
            <a:r>
              <a:rPr lang="en-IN" sz="3000" dirty="0" smtClean="0"/>
              <a:t>), we can estimate its probability by using the bigram probability P( </a:t>
            </a:r>
            <a:r>
              <a:rPr lang="en-IN" sz="3000" dirty="0" err="1" smtClean="0"/>
              <a:t>w</a:t>
            </a:r>
            <a:r>
              <a:rPr lang="en-IN" sz="3000" baseline="-25000" dirty="0" err="1" smtClean="0"/>
              <a:t>n</a:t>
            </a:r>
            <a:r>
              <a:rPr lang="en-IN" sz="3000" baseline="-25000" dirty="0" smtClean="0"/>
              <a:t> </a:t>
            </a:r>
            <a:r>
              <a:rPr lang="en-IN" sz="3000" dirty="0" smtClean="0"/>
              <a:t>| w</a:t>
            </a:r>
            <a:r>
              <a:rPr lang="en-IN" sz="3000" baseline="-25000" dirty="0" smtClean="0"/>
              <a:t>n-1</a:t>
            </a:r>
            <a:r>
              <a:rPr lang="en-IN" sz="3000" dirty="0" smtClean="0"/>
              <a:t>).</a:t>
            </a:r>
          </a:p>
          <a:p>
            <a:pPr lvl="1" algn="just"/>
            <a:endParaRPr lang="en-IN" sz="2200" dirty="0" smtClean="0"/>
          </a:p>
          <a:p>
            <a:pPr lvl="1" algn="just"/>
            <a:endParaRPr lang="en-IN" sz="2200" dirty="0" smtClean="0"/>
          </a:p>
          <a:p>
            <a:pPr lvl="1" algn="just"/>
            <a:endParaRPr lang="en-IN" sz="2200" dirty="0" smtClean="0"/>
          </a:p>
          <a:p>
            <a:pPr lvl="1" algn="just">
              <a:buClr>
                <a:srgbClr val="C00000"/>
              </a:buClr>
            </a:pPr>
            <a:r>
              <a:rPr lang="en-IN" sz="2400" dirty="0" smtClean="0"/>
              <a:t>Where, </a:t>
            </a:r>
            <a:r>
              <a:rPr lang="en-IN" sz="2400" b="1" i="1" dirty="0" smtClean="0"/>
              <a:t>P</a:t>
            </a:r>
            <a:r>
              <a:rPr lang="en-IN" sz="2400" b="1" i="1" baseline="30000" dirty="0" smtClean="0"/>
              <a:t>*</a:t>
            </a:r>
            <a:r>
              <a:rPr lang="en-IN" sz="2400" b="1" i="1" dirty="0" smtClean="0"/>
              <a:t> </a:t>
            </a:r>
            <a:r>
              <a:rPr lang="en-IN" sz="2400" dirty="0" smtClean="0"/>
              <a:t>is </a:t>
            </a:r>
            <a:r>
              <a:rPr lang="en-IN" sz="2400" u="sng" dirty="0" smtClean="0"/>
              <a:t>discounted</a:t>
            </a:r>
            <a:r>
              <a:rPr lang="en-IN" sz="2400" dirty="0" smtClean="0"/>
              <a:t> probability (</a:t>
            </a:r>
            <a:r>
              <a:rPr lang="en-IN" sz="2400" i="1" dirty="0" smtClean="0"/>
              <a:t>not MLE</a:t>
            </a:r>
            <a:r>
              <a:rPr lang="en-IN" sz="2400" dirty="0" smtClean="0"/>
              <a:t>) to save some probability mass for lower order n-grams</a:t>
            </a:r>
          </a:p>
          <a:p>
            <a:pPr lvl="1" algn="just">
              <a:buClr>
                <a:srgbClr val="C00000"/>
              </a:buClr>
            </a:pPr>
            <a:r>
              <a:rPr lang="en-IN" sz="2400" b="1" i="1" dirty="0" smtClean="0">
                <a:sym typeface="Symbol"/>
              </a:rPr>
              <a:t>(w</a:t>
            </a:r>
            <a:r>
              <a:rPr lang="en-IN" sz="2400" b="1" i="1" baseline="-25000" dirty="0" smtClean="0">
                <a:sym typeface="Symbol"/>
              </a:rPr>
              <a:t>n-1</a:t>
            </a:r>
            <a:r>
              <a:rPr lang="en-IN" sz="2400" b="1" i="1" dirty="0" smtClean="0">
                <a:sym typeface="Symbol"/>
              </a:rPr>
              <a:t>,w</a:t>
            </a:r>
            <a:r>
              <a:rPr lang="en-IN" sz="2400" b="1" i="1" baseline="-25000" dirty="0" smtClean="0">
                <a:sym typeface="Symbol"/>
              </a:rPr>
              <a:t>n-2</a:t>
            </a:r>
            <a:r>
              <a:rPr lang="en-IN" sz="2400" b="1" i="1" dirty="0" smtClean="0">
                <a:sym typeface="Symbol"/>
              </a:rPr>
              <a:t>) </a:t>
            </a:r>
            <a:r>
              <a:rPr lang="en-IN" sz="2400" dirty="0" smtClean="0">
                <a:sym typeface="Symbol"/>
              </a:rPr>
              <a:t>is to ensure that probability mass from all bigrams sums up exactly to the amount saved by discounting in trigrams</a:t>
            </a:r>
            <a:endParaRPr lang="en-IN" sz="2400" b="1" i="1" dirty="0" smtClean="0"/>
          </a:p>
          <a:p>
            <a:endParaRPr lang="en-US" dirty="0"/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828800" y="3962400"/>
            <a:ext cx="5124450" cy="381000"/>
          </a:xfrm>
          <a:prstGeom prst="rect">
            <a:avLst/>
          </a:prstGeom>
          <a:noFill/>
        </p:spPr>
      </p:pic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828800" y="3133725"/>
            <a:ext cx="5943600" cy="752475"/>
          </a:xfrm>
          <a:prstGeom prst="rect">
            <a:avLst/>
          </a:prstGeom>
          <a:noFill/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027DF-0372-47E2-9D01-F9650094700F}" type="slidenum">
              <a:rPr lang="en-IN" smtClean="0"/>
              <a:pPr/>
              <a:t>37</a:t>
            </a:fld>
            <a:endParaRPr lang="en-IN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solidFill>
                  <a:schemeClr val="tx2"/>
                </a:solidFill>
              </a:rPr>
              <a:t>Backoff</a:t>
            </a:r>
            <a:r>
              <a:rPr lang="en-US" dirty="0" smtClean="0">
                <a:solidFill>
                  <a:schemeClr val="tx2"/>
                </a:solidFill>
              </a:rPr>
              <a:t> – </a:t>
            </a:r>
            <a:r>
              <a:rPr lang="en-US" dirty="0" smtClean="0">
                <a:solidFill>
                  <a:srgbClr val="C00000"/>
                </a:solidFill>
              </a:rPr>
              <a:t>calculation of </a:t>
            </a:r>
            <a:r>
              <a:rPr lang="en-US" dirty="0" smtClean="0">
                <a:solidFill>
                  <a:srgbClr val="C00000"/>
                </a:solidFill>
                <a:sym typeface="Symbol"/>
              </a:rPr>
              <a:t>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382000" cy="5334000"/>
          </a:xfrm>
        </p:spPr>
        <p:txBody>
          <a:bodyPr/>
          <a:lstStyle/>
          <a:p>
            <a:pPr algn="just">
              <a:buClr>
                <a:srgbClr val="C00000"/>
              </a:buClr>
            </a:pPr>
            <a:r>
              <a:rPr lang="en-US" sz="3000" dirty="0" smtClean="0"/>
              <a:t>Leftover probability mass for bigram w</a:t>
            </a:r>
            <a:r>
              <a:rPr lang="en-US" sz="3000" baseline="-25000" dirty="0" smtClean="0"/>
              <a:t>n-1</a:t>
            </a:r>
            <a:r>
              <a:rPr lang="en-US" sz="3000" dirty="0" smtClean="0"/>
              <a:t>,w</a:t>
            </a:r>
            <a:r>
              <a:rPr lang="en-US" sz="3000" baseline="-25000" dirty="0" smtClean="0"/>
              <a:t>n-2</a:t>
            </a:r>
          </a:p>
          <a:p>
            <a:pPr algn="just">
              <a:buClr>
                <a:srgbClr val="C00000"/>
              </a:buClr>
            </a:pPr>
            <a:endParaRPr lang="en-US" sz="3000" baseline="-25000" dirty="0" smtClean="0"/>
          </a:p>
          <a:p>
            <a:pPr algn="just">
              <a:buClr>
                <a:srgbClr val="C00000"/>
              </a:buClr>
            </a:pPr>
            <a:endParaRPr lang="en-US" sz="3000" baseline="-25000" dirty="0" smtClean="0"/>
          </a:p>
          <a:p>
            <a:pPr algn="just">
              <a:buClr>
                <a:srgbClr val="C00000"/>
              </a:buClr>
            </a:pPr>
            <a:endParaRPr lang="en-US" sz="3000" baseline="-25000" dirty="0" smtClean="0"/>
          </a:p>
          <a:p>
            <a:pPr algn="just">
              <a:buClr>
                <a:srgbClr val="C00000"/>
              </a:buClr>
            </a:pPr>
            <a:endParaRPr lang="en-US" sz="3000" baseline="-25000" dirty="0" smtClean="0"/>
          </a:p>
          <a:p>
            <a:pPr algn="just">
              <a:buClr>
                <a:srgbClr val="C00000"/>
              </a:buClr>
            </a:pPr>
            <a:r>
              <a:rPr lang="en-US" sz="3000" dirty="0" smtClean="0"/>
              <a:t>Each individual bigram will get fraction of this.</a:t>
            </a:r>
          </a:p>
          <a:p>
            <a:pPr algn="just">
              <a:buClr>
                <a:srgbClr val="C00000"/>
              </a:buClr>
            </a:pPr>
            <a:r>
              <a:rPr lang="en-US" sz="3000" dirty="0" smtClean="0"/>
              <a:t>Normalized by total probability of all bigrams that begin some trigram that has zero count.</a:t>
            </a:r>
            <a:endParaRPr lang="en-US" sz="3000" dirty="0"/>
          </a:p>
        </p:txBody>
      </p:sp>
      <p:sp>
        <p:nvSpPr>
          <p:cNvPr id="4505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45057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371600" y="1771650"/>
            <a:ext cx="5943600" cy="1504950"/>
          </a:xfrm>
          <a:prstGeom prst="rect">
            <a:avLst/>
          </a:prstGeom>
          <a:noFill/>
        </p:spPr>
      </p:pic>
      <p:sp>
        <p:nvSpPr>
          <p:cNvPr id="4506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45059" name="Picture 3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371600" y="5105400"/>
            <a:ext cx="5943600" cy="1171575"/>
          </a:xfrm>
          <a:prstGeom prst="rect">
            <a:avLst/>
          </a:prstGeom>
          <a:noFill/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027DF-0372-47E2-9D01-F9650094700F}" type="slidenum">
              <a:rPr lang="en-IN" smtClean="0"/>
              <a:pPr/>
              <a:t>38</a:t>
            </a:fld>
            <a:endParaRPr lang="en-IN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2"/>
                </a:solidFill>
              </a:rPr>
              <a:t>Stupid </a:t>
            </a:r>
            <a:r>
              <a:rPr lang="en-US" dirty="0" err="1" smtClean="0">
                <a:solidFill>
                  <a:schemeClr val="tx2"/>
                </a:solidFill>
              </a:rPr>
              <a:t>Backoff</a:t>
            </a:r>
            <a:r>
              <a:rPr lang="en-US" dirty="0" smtClean="0">
                <a:solidFill>
                  <a:schemeClr val="tx2"/>
                </a:solidFill>
              </a:rPr>
              <a:t> (contd.)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257800"/>
          </a:xfrm>
        </p:spPr>
        <p:txBody>
          <a:bodyPr>
            <a:normAutofit lnSpcReduction="10000"/>
          </a:bodyPr>
          <a:lstStyle/>
          <a:p>
            <a:pPr algn="just">
              <a:buClr>
                <a:srgbClr val="C00000"/>
              </a:buClr>
            </a:pPr>
            <a:r>
              <a:rPr lang="en-US" sz="3000" dirty="0" smtClean="0"/>
              <a:t>Authors named this method </a:t>
            </a:r>
            <a:r>
              <a:rPr lang="en-US" sz="3000" i="1" dirty="0" smtClean="0"/>
              <a:t>stupid</a:t>
            </a:r>
            <a:r>
              <a:rPr lang="en-US" sz="3000" dirty="0" smtClean="0"/>
              <a:t>, because their initial thought was that such a simple scheme can’t be possibly good.</a:t>
            </a:r>
          </a:p>
          <a:p>
            <a:pPr algn="just">
              <a:buClr>
                <a:srgbClr val="C00000"/>
              </a:buClr>
            </a:pPr>
            <a:r>
              <a:rPr lang="en-US" sz="3000" dirty="0" smtClean="0"/>
              <a:t>But this method turned out to be as good as the state of the art “</a:t>
            </a:r>
            <a:r>
              <a:rPr lang="en-US" sz="3000" dirty="0" err="1" smtClean="0"/>
              <a:t>Kneser</a:t>
            </a:r>
            <a:r>
              <a:rPr lang="en-US" sz="3000" dirty="0" smtClean="0"/>
              <a:t> Ney”. (discussed later)</a:t>
            </a:r>
          </a:p>
          <a:p>
            <a:pPr algn="just">
              <a:buClr>
                <a:srgbClr val="C00000"/>
              </a:buClr>
            </a:pPr>
            <a:r>
              <a:rPr lang="en-US" sz="3000" dirty="0" smtClean="0"/>
              <a:t>Important conclusions:</a:t>
            </a:r>
          </a:p>
          <a:p>
            <a:pPr lvl="1" algn="just">
              <a:buClr>
                <a:srgbClr val="C00000"/>
              </a:buClr>
            </a:pPr>
            <a:r>
              <a:rPr lang="en-US" dirty="0" smtClean="0"/>
              <a:t>Inexpensive calculations, but quite accurate if training set is large.</a:t>
            </a:r>
          </a:p>
          <a:p>
            <a:pPr lvl="1" algn="just">
              <a:buClr>
                <a:srgbClr val="C00000"/>
              </a:buClr>
            </a:pPr>
            <a:r>
              <a:rPr lang="en-US" dirty="0" smtClean="0"/>
              <a:t>Lack of normalization doesn’t affect, because functioning of LM in their setting depends on relative rather than absolute scores.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44909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2"/>
                </a:solidFill>
              </a:rPr>
              <a:t>Perplexity</a:t>
            </a:r>
            <a:endParaRPr lang="en-IN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It is an evaluation metric for N-gram models.</a:t>
            </a:r>
          </a:p>
          <a:p>
            <a:pPr algn="just"/>
            <a:r>
              <a:rPr lang="en-IN" dirty="0"/>
              <a:t>It is the weighted average number of choices a random variable can </a:t>
            </a:r>
            <a:r>
              <a:rPr lang="en-IN" dirty="0" smtClean="0"/>
              <a:t>make, i.e. the number of possible next words that can follow a given word.</a:t>
            </a:r>
          </a:p>
          <a:p>
            <a:endParaRPr lang="en-IN" dirty="0" smtClean="0"/>
          </a:p>
          <a:p>
            <a:endParaRPr lang="en-IN" dirty="0">
              <a:solidFill>
                <a:srgbClr val="C00000"/>
              </a:solidFill>
            </a:endParaRPr>
          </a:p>
          <a:p>
            <a:endParaRPr lang="en-US" dirty="0" smtClean="0"/>
          </a:p>
          <a:p>
            <a:endParaRPr lang="en-US" dirty="0" smtClean="0"/>
          </a:p>
          <a:p>
            <a:endParaRPr lang="en-IN" dirty="0"/>
          </a:p>
        </p:txBody>
      </p:sp>
      <p:pic>
        <p:nvPicPr>
          <p:cNvPr id="4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905000" y="4114800"/>
            <a:ext cx="5248275" cy="1323975"/>
          </a:xfrm>
          <a:prstGeom prst="rect">
            <a:avLst/>
          </a:prstGeom>
          <a:noFill/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027DF-0372-47E2-9D01-F9650094700F}" type="slidenum">
              <a:rPr lang="en-IN" smtClean="0"/>
              <a:pPr/>
              <a:t>4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147705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2"/>
                </a:solidFill>
              </a:rPr>
              <a:t>Stupid </a:t>
            </a:r>
            <a:r>
              <a:rPr lang="en-US" dirty="0" err="1" smtClean="0">
                <a:solidFill>
                  <a:schemeClr val="tx2"/>
                </a:solidFill>
              </a:rPr>
              <a:t>Backoff</a:t>
            </a:r>
            <a:r>
              <a:rPr lang="en-US" dirty="0" smtClean="0">
                <a:solidFill>
                  <a:schemeClr val="tx2"/>
                </a:solidFill>
              </a:rPr>
              <a:t> (</a:t>
            </a:r>
            <a:r>
              <a:rPr lang="en-US" dirty="0" err="1" smtClean="0">
                <a:solidFill>
                  <a:schemeClr val="tx2"/>
                </a:solidFill>
              </a:rPr>
              <a:t>Brants</a:t>
            </a:r>
            <a:r>
              <a:rPr lang="en-US" dirty="0" smtClean="0">
                <a:solidFill>
                  <a:schemeClr val="tx2"/>
                </a:solidFill>
              </a:rPr>
              <a:t> et.al.)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/>
          <a:lstStyle/>
          <a:p>
            <a:pPr algn="just">
              <a:buClr>
                <a:srgbClr val="C00000"/>
              </a:buClr>
            </a:pPr>
            <a:r>
              <a:rPr lang="en-US" sz="3000" dirty="0" smtClean="0"/>
              <a:t>No discounting, instead only relative frequencies are used.</a:t>
            </a:r>
          </a:p>
          <a:p>
            <a:pPr algn="just">
              <a:buClr>
                <a:srgbClr val="C00000"/>
              </a:buClr>
            </a:pPr>
            <a:r>
              <a:rPr lang="en-US" sz="3000" dirty="0" smtClean="0"/>
              <a:t>Inexpensive to calculate for web-scale n-grams</a:t>
            </a:r>
          </a:p>
          <a:p>
            <a:pPr algn="just">
              <a:buClr>
                <a:srgbClr val="C00000"/>
              </a:buClr>
            </a:pPr>
            <a:endParaRPr lang="en-US" sz="3000" dirty="0" smtClean="0"/>
          </a:p>
          <a:p>
            <a:pPr algn="just">
              <a:buClr>
                <a:srgbClr val="C00000"/>
              </a:buClr>
            </a:pPr>
            <a:endParaRPr lang="en-US" sz="3000" dirty="0" smtClean="0"/>
          </a:p>
          <a:p>
            <a:pPr algn="just">
              <a:buClr>
                <a:srgbClr val="C00000"/>
              </a:buClr>
            </a:pPr>
            <a:endParaRPr lang="en-US" sz="3000" dirty="0" smtClean="0"/>
          </a:p>
          <a:p>
            <a:pPr algn="just">
              <a:buClr>
                <a:srgbClr val="C00000"/>
              </a:buClr>
            </a:pPr>
            <a:endParaRPr lang="en-US" sz="3000" dirty="0" smtClean="0"/>
          </a:p>
          <a:p>
            <a:pPr algn="just">
              <a:buClr>
                <a:srgbClr val="C00000"/>
              </a:buClr>
            </a:pPr>
            <a:r>
              <a:rPr lang="en-US" sz="3000" b="1" i="1" dirty="0" smtClean="0"/>
              <a:t>S</a:t>
            </a:r>
            <a:r>
              <a:rPr lang="en-US" sz="3000" dirty="0" smtClean="0"/>
              <a:t> is used instead of </a:t>
            </a:r>
            <a:r>
              <a:rPr lang="en-US" sz="3000" b="1" i="1" dirty="0" smtClean="0"/>
              <a:t>P</a:t>
            </a:r>
            <a:r>
              <a:rPr lang="en-US" sz="3000" dirty="0" smtClean="0"/>
              <a:t>, because these are </a:t>
            </a:r>
            <a:r>
              <a:rPr lang="en-US" sz="3000" b="1" i="1" dirty="0" smtClean="0"/>
              <a:t>not probabilities</a:t>
            </a:r>
            <a:r>
              <a:rPr lang="en-US" sz="3000" dirty="0" smtClean="0"/>
              <a:t> but </a:t>
            </a:r>
            <a:r>
              <a:rPr lang="en-US" sz="3000" b="1" i="1" dirty="0" smtClean="0"/>
              <a:t>scores.</a:t>
            </a:r>
          </a:p>
          <a:p>
            <a:endParaRPr lang="en-US" dirty="0" smtClean="0"/>
          </a:p>
        </p:txBody>
      </p:sp>
      <p:sp>
        <p:nvSpPr>
          <p:cNvPr id="4608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4608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46088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46087" name="Picture 7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057400" y="4191000"/>
            <a:ext cx="2905125" cy="304800"/>
          </a:xfrm>
          <a:prstGeom prst="rect">
            <a:avLst/>
          </a:prstGeom>
          <a:noFill/>
        </p:spPr>
      </p:pic>
      <p:sp>
        <p:nvSpPr>
          <p:cNvPr id="46089" name="Rectangle 9"/>
          <p:cNvSpPr>
            <a:spLocks noChangeArrowheads="1"/>
          </p:cNvSpPr>
          <p:nvPr/>
        </p:nvSpPr>
        <p:spPr bwMode="auto">
          <a:xfrm>
            <a:off x="0" y="7620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95325" algn="l"/>
              </a:tabLst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6091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46090" name="Picture 10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028825" y="4572000"/>
            <a:ext cx="3533775" cy="609600"/>
          </a:xfrm>
          <a:prstGeom prst="rect">
            <a:avLst/>
          </a:prstGeom>
          <a:noFill/>
        </p:spPr>
      </p:pic>
      <p:sp>
        <p:nvSpPr>
          <p:cNvPr id="46093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46092" name="Picture 12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143000" y="3114675"/>
            <a:ext cx="5943600" cy="923925"/>
          </a:xfrm>
          <a:prstGeom prst="rect">
            <a:avLst/>
          </a:prstGeom>
          <a:noFill/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027DF-0372-47E2-9D01-F9650094700F}" type="slidenum">
              <a:rPr lang="en-IN" smtClean="0"/>
              <a:pPr/>
              <a:t>40</a:t>
            </a:fld>
            <a:endParaRPr lang="en-IN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2"/>
                </a:solidFill>
              </a:rPr>
              <a:t>Absolute Discounting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371600"/>
            <a:ext cx="8534400" cy="5029200"/>
          </a:xfrm>
        </p:spPr>
        <p:txBody>
          <a:bodyPr/>
          <a:lstStyle/>
          <a:p>
            <a:pPr algn="just">
              <a:buClr>
                <a:srgbClr val="C00000"/>
              </a:buClr>
            </a:pPr>
            <a:r>
              <a:rPr lang="en-US" sz="3000" dirty="0" smtClean="0"/>
              <a:t>Revisit the Good Turing estimates</a:t>
            </a:r>
          </a:p>
          <a:p>
            <a:pPr algn="just">
              <a:buClr>
                <a:srgbClr val="C00000"/>
              </a:buClr>
            </a:pPr>
            <a:endParaRPr lang="en-US" dirty="0" smtClean="0"/>
          </a:p>
          <a:p>
            <a:pPr algn="just">
              <a:buClr>
                <a:srgbClr val="C00000"/>
              </a:buClr>
            </a:pPr>
            <a:r>
              <a:rPr lang="en-US" sz="3000" dirty="0" smtClean="0"/>
              <a:t>Intuition : c* seems to be c – 0.25 for higher c.</a:t>
            </a:r>
          </a:p>
          <a:p>
            <a:pPr algn="just">
              <a:buClr>
                <a:srgbClr val="C00000"/>
              </a:buClr>
            </a:pPr>
            <a:r>
              <a:rPr lang="en-US" sz="3000" dirty="0" smtClean="0"/>
              <a:t>Above intuition is formalized in Absolute Discounting by subtracting a fixed </a:t>
            </a:r>
            <a:r>
              <a:rPr lang="en-US" sz="3000" b="1" i="1" dirty="0" smtClean="0"/>
              <a:t>D</a:t>
            </a:r>
            <a:r>
              <a:rPr lang="en-US" sz="3000" dirty="0" smtClean="0"/>
              <a:t> from each </a:t>
            </a:r>
            <a:r>
              <a:rPr lang="en-US" sz="3000" b="1" i="1" dirty="0" smtClean="0"/>
              <a:t>c</a:t>
            </a:r>
          </a:p>
          <a:p>
            <a:pPr algn="just">
              <a:buClr>
                <a:srgbClr val="C00000"/>
              </a:buClr>
            </a:pPr>
            <a:endParaRPr lang="en-US" sz="3000" b="1" i="1" dirty="0"/>
          </a:p>
          <a:p>
            <a:pPr algn="just">
              <a:buClr>
                <a:srgbClr val="C00000"/>
              </a:buClr>
            </a:pPr>
            <a:endParaRPr lang="en-US" sz="3000" b="1" i="1" dirty="0" smtClean="0"/>
          </a:p>
          <a:p>
            <a:pPr marL="342900" lvl="2" indent="-342900" algn="just">
              <a:buClr>
                <a:srgbClr val="C00000"/>
              </a:buClr>
            </a:pPr>
            <a:endParaRPr lang="en-US" b="1" i="1" dirty="0" smtClean="0"/>
          </a:p>
          <a:p>
            <a:pPr marL="342900" lvl="2" indent="-342900" algn="just">
              <a:buClr>
                <a:srgbClr val="C00000"/>
              </a:buClr>
            </a:pPr>
            <a:r>
              <a:rPr lang="en-US" b="1" i="1" dirty="0" smtClean="0"/>
              <a:t>D </a:t>
            </a:r>
            <a:r>
              <a:rPr lang="en-US" dirty="0" smtClean="0"/>
              <a:t> </a:t>
            </a:r>
            <a:r>
              <a:rPr lang="en-US" dirty="0"/>
              <a:t>is chosen to such that 0 &lt; </a:t>
            </a:r>
            <a:r>
              <a:rPr lang="en-US" b="1" i="1" dirty="0"/>
              <a:t>D</a:t>
            </a:r>
            <a:r>
              <a:rPr lang="en-US" dirty="0"/>
              <a:t> &lt; </a:t>
            </a:r>
            <a:r>
              <a:rPr lang="en-US" dirty="0" smtClean="0"/>
              <a:t>1.</a:t>
            </a:r>
            <a:endParaRPr lang="en-US" sz="3000" dirty="0"/>
          </a:p>
          <a:p>
            <a:pPr algn="just">
              <a:buClr>
                <a:srgbClr val="C00000"/>
              </a:buClr>
            </a:pPr>
            <a:endParaRPr lang="en-US" sz="3000" b="1" i="1" dirty="0" smtClean="0"/>
          </a:p>
          <a:p>
            <a:pPr lvl="2" algn="just">
              <a:buClr>
                <a:srgbClr val="C00000"/>
              </a:buClr>
            </a:pPr>
            <a:endParaRPr lang="en-US" b="1" i="1" dirty="0" smtClean="0"/>
          </a:p>
          <a:p>
            <a:pPr marL="914400" lvl="2" indent="0">
              <a:buClr>
                <a:srgbClr val="C00000"/>
              </a:buClr>
              <a:buNone/>
            </a:pPr>
            <a:endParaRPr lang="en-US" b="1" i="1" dirty="0"/>
          </a:p>
          <a:p>
            <a:pPr marL="914400" lvl="2" indent="0">
              <a:buClr>
                <a:srgbClr val="C00000"/>
              </a:buClr>
              <a:buNone/>
            </a:pPr>
            <a:endParaRPr lang="en-US" b="1" i="1" dirty="0" smtClean="0"/>
          </a:p>
          <a:p>
            <a:pPr marL="914400" lvl="2" indent="0">
              <a:buClr>
                <a:srgbClr val="C00000"/>
              </a:buClr>
              <a:buNone/>
            </a:pPr>
            <a:endParaRPr lang="en-US" dirty="0" smtClean="0"/>
          </a:p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14394473"/>
              </p:ext>
            </p:extLst>
          </p:nvPr>
        </p:nvGraphicFramePr>
        <p:xfrm>
          <a:off x="609600" y="1828800"/>
          <a:ext cx="7772401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72416"/>
                <a:gridCol w="1110343"/>
                <a:gridCol w="793103"/>
                <a:gridCol w="634481"/>
                <a:gridCol w="634481"/>
                <a:gridCol w="634481"/>
                <a:gridCol w="634481"/>
                <a:gridCol w="629814"/>
                <a:gridCol w="609600"/>
                <a:gridCol w="609600"/>
                <a:gridCol w="609601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c(MLE)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c</a:t>
                      </a:r>
                      <a:r>
                        <a:rPr lang="en-US" b="1" baseline="30000" dirty="0" smtClean="0">
                          <a:solidFill>
                            <a:schemeClr val="tx1"/>
                          </a:solidFill>
                        </a:rPr>
                        <a:t>*</a:t>
                      </a:r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(GT)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0.000027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0.446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1.26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2.24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3.24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4.22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5.19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6.21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7.24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8.25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47112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47113" name="Rectangle 9"/>
          <p:cNvSpPr>
            <a:spLocks noChangeArrowheads="1"/>
          </p:cNvSpPr>
          <p:nvPr/>
        </p:nvSpPr>
        <p:spPr bwMode="auto">
          <a:xfrm>
            <a:off x="0" y="104775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95325" algn="l"/>
              </a:tabLst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7115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47114" name="Picture 10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152775" y="5029200"/>
            <a:ext cx="2943225" cy="304800"/>
          </a:xfrm>
          <a:prstGeom prst="rect">
            <a:avLst/>
          </a:prstGeom>
          <a:noFill/>
        </p:spPr>
      </p:pic>
      <p:sp>
        <p:nvSpPr>
          <p:cNvPr id="47117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47119" name="Rectangle 1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47118" name="Picture 14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828800" y="4181475"/>
            <a:ext cx="5305425" cy="619125"/>
          </a:xfrm>
          <a:prstGeom prst="rect">
            <a:avLst/>
          </a:prstGeom>
          <a:noFill/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027DF-0372-47E2-9D01-F9650094700F}" type="slidenum">
              <a:rPr lang="en-IN" smtClean="0"/>
              <a:pPr/>
              <a:t>41</a:t>
            </a:fld>
            <a:endParaRPr lang="en-IN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solidFill>
                  <a:schemeClr val="tx2"/>
                </a:solidFill>
              </a:rPr>
              <a:t>Kneser</a:t>
            </a:r>
            <a:r>
              <a:rPr lang="en-US" dirty="0" smtClean="0">
                <a:solidFill>
                  <a:schemeClr val="tx2"/>
                </a:solidFill>
              </a:rPr>
              <a:t> Ney Smoothing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458200" cy="5105400"/>
          </a:xfrm>
        </p:spPr>
        <p:txBody>
          <a:bodyPr>
            <a:normAutofit/>
          </a:bodyPr>
          <a:lstStyle/>
          <a:p>
            <a:pPr algn="just">
              <a:buClr>
                <a:srgbClr val="C00000"/>
              </a:buClr>
            </a:pPr>
            <a:r>
              <a:rPr lang="en-US" sz="3000" dirty="0" smtClean="0"/>
              <a:t>Augments Absolute Discounting by a more intuitive way to handle </a:t>
            </a:r>
            <a:r>
              <a:rPr lang="en-US" sz="3000" dirty="0" err="1" smtClean="0"/>
              <a:t>backoff</a:t>
            </a:r>
            <a:r>
              <a:rPr lang="en-US" sz="3000" dirty="0" smtClean="0"/>
              <a:t> distribution.</a:t>
            </a:r>
          </a:p>
          <a:p>
            <a:pPr algn="just">
              <a:buClr>
                <a:srgbClr val="C00000"/>
              </a:buClr>
            </a:pPr>
            <a:r>
              <a:rPr lang="en-US" sz="3000" dirty="0" smtClean="0"/>
              <a:t>Shannon Game : Predict the next word….</a:t>
            </a:r>
          </a:p>
          <a:p>
            <a:pPr lvl="1" algn="just">
              <a:buClr>
                <a:srgbClr val="C00000"/>
              </a:buClr>
            </a:pPr>
            <a:r>
              <a:rPr lang="en-US" sz="2600" dirty="0" smtClean="0"/>
              <a:t>I can’t see without my reading </a:t>
            </a:r>
            <a:r>
              <a:rPr lang="en-US" sz="2600" u="sng" dirty="0" smtClean="0"/>
              <a:t>                      </a:t>
            </a:r>
            <a:r>
              <a:rPr lang="en-US" sz="1400" u="sng" dirty="0" smtClean="0"/>
              <a:t>.</a:t>
            </a:r>
          </a:p>
          <a:p>
            <a:pPr lvl="1" algn="just">
              <a:buClr>
                <a:srgbClr val="C00000"/>
              </a:buClr>
            </a:pPr>
            <a:r>
              <a:rPr lang="en-US" sz="2600" dirty="0" smtClean="0"/>
              <a:t>E.g. suppose the required bigram “reading glasses” is absent in the training corpus.</a:t>
            </a:r>
          </a:p>
          <a:p>
            <a:pPr lvl="1" algn="just">
              <a:buClr>
                <a:srgbClr val="C00000"/>
              </a:buClr>
            </a:pPr>
            <a:r>
              <a:rPr lang="en-US" sz="2600" dirty="0" smtClean="0"/>
              <a:t>Backing off to unigram model, it is observed that “</a:t>
            </a:r>
            <a:r>
              <a:rPr lang="en-US" sz="2600" dirty="0" err="1" smtClean="0"/>
              <a:t>Fransisco</a:t>
            </a:r>
            <a:r>
              <a:rPr lang="en-US" sz="2600" dirty="0" smtClean="0"/>
              <a:t>” is more common than “glasses”.</a:t>
            </a:r>
          </a:p>
          <a:p>
            <a:pPr lvl="1" algn="just">
              <a:buClr>
                <a:srgbClr val="C00000"/>
              </a:buClr>
            </a:pPr>
            <a:r>
              <a:rPr lang="en-US" sz="2600" dirty="0" smtClean="0"/>
              <a:t>But, information that “</a:t>
            </a:r>
            <a:r>
              <a:rPr lang="en-US" sz="2600" dirty="0" err="1" smtClean="0"/>
              <a:t>Fransisco</a:t>
            </a:r>
            <a:r>
              <a:rPr lang="en-US" sz="2600" dirty="0" smtClean="0"/>
              <a:t>” always follows “San” is not at all used, as backed </a:t>
            </a:r>
            <a:r>
              <a:rPr lang="en-US" sz="2600" dirty="0" smtClean="0"/>
              <a:t>off </a:t>
            </a:r>
            <a:r>
              <a:rPr lang="en-US" sz="2600" dirty="0" smtClean="0"/>
              <a:t>model is simple unigram model P(w).</a:t>
            </a:r>
            <a:endParaRPr lang="en-US" sz="2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027DF-0372-47E2-9D01-F9650094700F}" type="slidenum">
              <a:rPr lang="en-IN" smtClean="0"/>
              <a:pPr/>
              <a:t>42</a:t>
            </a:fld>
            <a:endParaRPr lang="en-IN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solidFill>
                  <a:schemeClr val="tx2"/>
                </a:solidFill>
              </a:rPr>
              <a:t>Kneser</a:t>
            </a:r>
            <a:r>
              <a:rPr lang="en-US" dirty="0" smtClean="0">
                <a:solidFill>
                  <a:schemeClr val="tx2"/>
                </a:solidFill>
              </a:rPr>
              <a:t> Ney Smoothing (contd.)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534400" cy="4525963"/>
          </a:xfrm>
        </p:spPr>
        <p:txBody>
          <a:bodyPr/>
          <a:lstStyle/>
          <a:p>
            <a:pPr algn="just">
              <a:buClr>
                <a:srgbClr val="C00000"/>
              </a:buClr>
            </a:pPr>
            <a:r>
              <a:rPr lang="en-US" sz="3000" dirty="0" err="1" smtClean="0"/>
              <a:t>Kneser</a:t>
            </a:r>
            <a:r>
              <a:rPr lang="en-US" sz="3000" dirty="0" smtClean="0"/>
              <a:t> and Ney, 1995 proposed-</a:t>
            </a:r>
          </a:p>
          <a:p>
            <a:pPr lvl="1" algn="just">
              <a:buClr>
                <a:srgbClr val="C00000"/>
              </a:buClr>
            </a:pPr>
            <a:r>
              <a:rPr lang="en-US" sz="2200" dirty="0" smtClean="0"/>
              <a:t>Instead of </a:t>
            </a:r>
            <a:r>
              <a:rPr lang="en-US" sz="2200" b="1" i="1" dirty="0" smtClean="0"/>
              <a:t>P(w)</a:t>
            </a:r>
            <a:r>
              <a:rPr lang="en-US" sz="2200" dirty="0" smtClean="0"/>
              <a:t> i.e. “how likely is </a:t>
            </a:r>
            <a:r>
              <a:rPr lang="en-US" sz="2200" b="1" i="1" dirty="0" smtClean="0"/>
              <a:t>w</a:t>
            </a:r>
            <a:r>
              <a:rPr lang="en-US" sz="2200" dirty="0" smtClean="0"/>
              <a:t>”.</a:t>
            </a:r>
          </a:p>
          <a:p>
            <a:pPr lvl="1" algn="just">
              <a:buClr>
                <a:srgbClr val="C00000"/>
              </a:buClr>
            </a:pPr>
            <a:r>
              <a:rPr lang="en-US" sz="2600" dirty="0" smtClean="0"/>
              <a:t>Use </a:t>
            </a:r>
            <a:r>
              <a:rPr lang="en-US" sz="2600" b="1" i="1" dirty="0" err="1" smtClean="0"/>
              <a:t>P</a:t>
            </a:r>
            <a:r>
              <a:rPr lang="en-US" sz="2600" b="1" i="1" baseline="-25000" dirty="0" err="1" smtClean="0"/>
              <a:t>continuation</a:t>
            </a:r>
            <a:r>
              <a:rPr lang="en-US" sz="2600" b="1" i="1" dirty="0" smtClean="0"/>
              <a:t>(w)</a:t>
            </a:r>
            <a:r>
              <a:rPr lang="en-US" sz="2600" dirty="0" smtClean="0"/>
              <a:t> i.e. “how likely </a:t>
            </a:r>
            <a:r>
              <a:rPr lang="en-US" sz="2600" b="1" i="1" dirty="0" smtClean="0"/>
              <a:t>w</a:t>
            </a:r>
            <a:r>
              <a:rPr lang="en-US" sz="2600" dirty="0" smtClean="0"/>
              <a:t> can occur as a novel continuation”.</a:t>
            </a:r>
          </a:p>
          <a:p>
            <a:pPr algn="just">
              <a:buClr>
                <a:srgbClr val="C00000"/>
              </a:buClr>
            </a:pPr>
            <a:r>
              <a:rPr lang="en-US" sz="3000" dirty="0" smtClean="0"/>
              <a:t>This continuation probability is proportional to number of distinct bigrams (*,w) that w completes</a:t>
            </a:r>
            <a:endParaRPr lang="en-US" sz="3000" dirty="0"/>
          </a:p>
        </p:txBody>
      </p:sp>
      <p:sp>
        <p:nvSpPr>
          <p:cNvPr id="4915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49155" name="Picture 3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600200" y="4648200"/>
            <a:ext cx="5619750" cy="723900"/>
          </a:xfrm>
          <a:prstGeom prst="rect">
            <a:avLst/>
          </a:prstGeom>
          <a:noFill/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027DF-0372-47E2-9D01-F9650094700F}" type="slidenum">
              <a:rPr lang="en-IN" smtClean="0"/>
              <a:pPr/>
              <a:t>43</a:t>
            </a:fld>
            <a:endParaRPr lang="en-IN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solidFill>
                  <a:schemeClr val="tx2"/>
                </a:solidFill>
              </a:rPr>
              <a:t>Kneser</a:t>
            </a:r>
            <a:r>
              <a:rPr lang="en-US" dirty="0" smtClean="0">
                <a:solidFill>
                  <a:schemeClr val="tx2"/>
                </a:solidFill>
              </a:rPr>
              <a:t> Ney Smoothing (contd.)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510540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3000" dirty="0" smtClean="0"/>
          </a:p>
          <a:p>
            <a:pPr>
              <a:buClr>
                <a:srgbClr val="C00000"/>
              </a:buClr>
            </a:pPr>
            <a:r>
              <a:rPr lang="en-US" sz="3000" dirty="0" smtClean="0"/>
              <a:t>Final expression:</a:t>
            </a:r>
            <a:endParaRPr lang="en-US" sz="3000" dirty="0"/>
          </a:p>
        </p:txBody>
      </p:sp>
      <p:sp>
        <p:nvSpPr>
          <p:cNvPr id="5018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0182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50181" name="Picture 5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946181" y="2680166"/>
            <a:ext cx="5305425" cy="619125"/>
          </a:xfrm>
          <a:prstGeom prst="rect">
            <a:avLst/>
          </a:prstGeom>
          <a:noFill/>
        </p:spPr>
      </p:pic>
      <p:sp>
        <p:nvSpPr>
          <p:cNvPr id="50184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50183" name="Picture 7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223091" y="3505200"/>
            <a:ext cx="4019550" cy="304800"/>
          </a:xfrm>
          <a:prstGeom prst="rect">
            <a:avLst/>
          </a:prstGeom>
          <a:noFill/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027DF-0372-47E2-9D01-F9650094700F}" type="slidenum">
              <a:rPr lang="en-IN" smtClean="0"/>
              <a:pPr/>
              <a:t>44</a:t>
            </a:fld>
            <a:endParaRPr lang="en-IN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2"/>
                </a:solidFill>
              </a:rPr>
              <a:t>Short Summary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>
              <a:buClr>
                <a:srgbClr val="C00000"/>
              </a:buClr>
            </a:pPr>
            <a:r>
              <a:rPr lang="en-US" dirty="0" smtClean="0"/>
              <a:t>Applications like Text Categorization</a:t>
            </a:r>
          </a:p>
          <a:p>
            <a:pPr lvl="1" algn="just">
              <a:buClr>
                <a:srgbClr val="C00000"/>
              </a:buClr>
            </a:pPr>
            <a:r>
              <a:rPr lang="en-US" dirty="0" smtClean="0"/>
              <a:t>Add one smoothing can be used.</a:t>
            </a:r>
          </a:p>
          <a:p>
            <a:pPr algn="just">
              <a:buClr>
                <a:srgbClr val="C00000"/>
              </a:buClr>
            </a:pPr>
            <a:r>
              <a:rPr lang="en-US" dirty="0" smtClean="0"/>
              <a:t>State of the art technique</a:t>
            </a:r>
          </a:p>
          <a:p>
            <a:pPr lvl="1" algn="just">
              <a:buClr>
                <a:srgbClr val="C00000"/>
              </a:buClr>
            </a:pPr>
            <a:r>
              <a:rPr lang="en-US" dirty="0" err="1" smtClean="0"/>
              <a:t>Kneser</a:t>
            </a:r>
            <a:r>
              <a:rPr lang="en-US" dirty="0" smtClean="0"/>
              <a:t> Ney Smoothing - both interpolation and </a:t>
            </a:r>
            <a:r>
              <a:rPr lang="en-US" dirty="0" err="1" smtClean="0"/>
              <a:t>backoff</a:t>
            </a:r>
            <a:r>
              <a:rPr lang="en-US" dirty="0" smtClean="0"/>
              <a:t> versions can be used.</a:t>
            </a:r>
          </a:p>
          <a:p>
            <a:pPr algn="just">
              <a:buClr>
                <a:srgbClr val="C00000"/>
              </a:buClr>
            </a:pPr>
            <a:r>
              <a:rPr lang="en-US" dirty="0" smtClean="0"/>
              <a:t>Very large training set like web data</a:t>
            </a:r>
          </a:p>
          <a:p>
            <a:pPr lvl="1" algn="just">
              <a:buClr>
                <a:srgbClr val="C00000"/>
              </a:buClr>
            </a:pPr>
            <a:r>
              <a:rPr lang="en-US" dirty="0" smtClean="0"/>
              <a:t>like Stupid </a:t>
            </a:r>
            <a:r>
              <a:rPr lang="en-US" dirty="0" err="1" smtClean="0"/>
              <a:t>Backoff</a:t>
            </a:r>
            <a:r>
              <a:rPr lang="en-US" dirty="0" smtClean="0"/>
              <a:t> are more </a:t>
            </a:r>
            <a:r>
              <a:rPr lang="en-US" dirty="0" smtClean="0"/>
              <a:t>efficient.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8440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Performance of Smoothing techniques</a:t>
            </a:r>
            <a:endParaRPr lang="en-IN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Clr>
                <a:srgbClr val="C00000"/>
              </a:buClr>
            </a:pPr>
            <a:r>
              <a:rPr lang="en-IN" dirty="0"/>
              <a:t>The relative performance of smoothing techniques can </a:t>
            </a:r>
            <a:r>
              <a:rPr lang="en-IN" dirty="0" smtClean="0"/>
              <a:t>vary </a:t>
            </a:r>
            <a:r>
              <a:rPr lang="en-IN" dirty="0"/>
              <a:t>over training set size, n-gram order, and training </a:t>
            </a:r>
            <a:r>
              <a:rPr lang="en-IN" dirty="0" smtClean="0"/>
              <a:t>corpus.</a:t>
            </a:r>
          </a:p>
          <a:p>
            <a:pPr algn="just">
              <a:buClr>
                <a:srgbClr val="C00000"/>
              </a:buClr>
            </a:pPr>
            <a:r>
              <a:rPr lang="en-IN" dirty="0">
                <a:solidFill>
                  <a:srgbClr val="C00000"/>
                </a:solidFill>
              </a:rPr>
              <a:t>Back-off </a:t>
            </a:r>
            <a:r>
              <a:rPr lang="en-IN" dirty="0" err="1">
                <a:solidFill>
                  <a:srgbClr val="C00000"/>
                </a:solidFill>
              </a:rPr>
              <a:t>Vs</a:t>
            </a:r>
            <a:r>
              <a:rPr lang="en-IN" dirty="0">
                <a:solidFill>
                  <a:srgbClr val="C00000"/>
                </a:solidFill>
              </a:rPr>
              <a:t> </a:t>
            </a:r>
            <a:r>
              <a:rPr lang="en-IN" dirty="0" smtClean="0">
                <a:solidFill>
                  <a:srgbClr val="C00000"/>
                </a:solidFill>
              </a:rPr>
              <a:t>Interpolation – </a:t>
            </a:r>
            <a:r>
              <a:rPr lang="en-IN" dirty="0" smtClean="0"/>
              <a:t>For low counts, lower order </a:t>
            </a:r>
            <a:r>
              <a:rPr lang="en-IN" dirty="0"/>
              <a:t>distributions provide valuable information about the correct amount to discount, </a:t>
            </a:r>
            <a:r>
              <a:rPr lang="en-IN" dirty="0" smtClean="0"/>
              <a:t>and thus </a:t>
            </a:r>
            <a:r>
              <a:rPr lang="en-IN" dirty="0"/>
              <a:t>interpolation is superior for these </a:t>
            </a:r>
            <a:r>
              <a:rPr lang="en-IN" dirty="0" smtClean="0"/>
              <a:t>situations.</a:t>
            </a:r>
            <a:endParaRPr lang="en-IN" dirty="0"/>
          </a:p>
          <a:p>
            <a:pPr algn="just"/>
            <a:endParaRPr lang="en-IN" dirty="0">
              <a:solidFill>
                <a:srgbClr val="C00000"/>
              </a:solidFill>
            </a:endParaRPr>
          </a:p>
          <a:p>
            <a:pPr algn="just"/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027DF-0372-47E2-9D01-F9650094700F}" type="slidenum">
              <a:rPr lang="en-IN" smtClean="0"/>
              <a:pPr/>
              <a:t>46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19808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2"/>
                </a:solidFill>
              </a:rPr>
              <a:t>Comparison of Performance</a:t>
            </a:r>
            <a:endParaRPr lang="en-IN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>
              <a:buClr>
                <a:srgbClr val="C00000"/>
              </a:buClr>
            </a:pPr>
            <a:r>
              <a:rPr lang="en-IN" dirty="0"/>
              <a:t>A</a:t>
            </a:r>
            <a:r>
              <a:rPr lang="en-IN" dirty="0" smtClean="0"/>
              <a:t>lgorithms </a:t>
            </a:r>
            <a:r>
              <a:rPr lang="en-IN" dirty="0"/>
              <a:t>that perform well on low </a:t>
            </a:r>
            <a:r>
              <a:rPr lang="en-IN" dirty="0" smtClean="0"/>
              <a:t>counts perform </a:t>
            </a:r>
            <a:r>
              <a:rPr lang="en-IN" dirty="0"/>
              <a:t>well overall when low counts form a larger fraction of the total entropy </a:t>
            </a:r>
            <a:r>
              <a:rPr lang="en-IN" dirty="0" smtClean="0"/>
              <a:t>i.e</a:t>
            </a:r>
            <a:r>
              <a:rPr lang="en-IN" dirty="0"/>
              <a:t>. </a:t>
            </a:r>
            <a:r>
              <a:rPr lang="en-IN" dirty="0" smtClean="0"/>
              <a:t>small datasets. – </a:t>
            </a:r>
            <a:r>
              <a:rPr lang="en-IN" dirty="0" smtClean="0">
                <a:solidFill>
                  <a:srgbClr val="C00000"/>
                </a:solidFill>
              </a:rPr>
              <a:t>why </a:t>
            </a:r>
            <a:r>
              <a:rPr lang="en-IN" dirty="0" err="1" smtClean="0">
                <a:solidFill>
                  <a:srgbClr val="C00000"/>
                </a:solidFill>
              </a:rPr>
              <a:t>kesner</a:t>
            </a:r>
            <a:r>
              <a:rPr lang="en-IN" dirty="0" smtClean="0">
                <a:solidFill>
                  <a:srgbClr val="C00000"/>
                </a:solidFill>
              </a:rPr>
              <a:t> </a:t>
            </a:r>
            <a:r>
              <a:rPr lang="en-IN" dirty="0" err="1" smtClean="0">
                <a:solidFill>
                  <a:srgbClr val="C00000"/>
                </a:solidFill>
              </a:rPr>
              <a:t>ney</a:t>
            </a:r>
            <a:r>
              <a:rPr lang="en-IN" dirty="0" smtClean="0">
                <a:solidFill>
                  <a:srgbClr val="C00000"/>
                </a:solidFill>
              </a:rPr>
              <a:t> performs best</a:t>
            </a:r>
          </a:p>
          <a:p>
            <a:pPr algn="just">
              <a:buClr>
                <a:srgbClr val="C00000"/>
              </a:buClr>
            </a:pPr>
            <a:r>
              <a:rPr lang="en-IN" dirty="0" err="1" smtClean="0">
                <a:solidFill>
                  <a:srgbClr val="C00000"/>
                </a:solidFill>
              </a:rPr>
              <a:t>Backoff</a:t>
            </a:r>
            <a:r>
              <a:rPr lang="en-IN" dirty="0" smtClean="0"/>
              <a:t> </a:t>
            </a:r>
            <a:r>
              <a:rPr lang="en-IN" dirty="0"/>
              <a:t>is superior on large </a:t>
            </a:r>
            <a:r>
              <a:rPr lang="en-IN" dirty="0" smtClean="0"/>
              <a:t>datasets because it </a:t>
            </a:r>
            <a:r>
              <a:rPr lang="en-IN" dirty="0"/>
              <a:t>is superior on high counts while </a:t>
            </a:r>
            <a:r>
              <a:rPr lang="en-IN" dirty="0" smtClean="0">
                <a:solidFill>
                  <a:srgbClr val="C00000"/>
                </a:solidFill>
              </a:rPr>
              <a:t>interpolation</a:t>
            </a:r>
            <a:r>
              <a:rPr lang="en-IN" dirty="0" smtClean="0"/>
              <a:t> </a:t>
            </a:r>
            <a:r>
              <a:rPr lang="en-IN" dirty="0"/>
              <a:t>is superior on low counts</a:t>
            </a:r>
            <a:r>
              <a:rPr lang="en-IN" dirty="0" smtClean="0"/>
              <a:t>.</a:t>
            </a:r>
            <a:endParaRPr lang="en-IN" dirty="0" smtClean="0">
              <a:solidFill>
                <a:srgbClr val="C00000"/>
              </a:solidFill>
            </a:endParaRPr>
          </a:p>
          <a:p>
            <a:pPr algn="just">
              <a:buClr>
                <a:srgbClr val="C00000"/>
              </a:buClr>
            </a:pPr>
            <a:r>
              <a:rPr lang="en-IN" dirty="0" smtClean="0"/>
              <a:t>Since bigram </a:t>
            </a:r>
            <a:r>
              <a:rPr lang="en-IN" dirty="0"/>
              <a:t>models contain more high counts than trigram models on the same size data, </a:t>
            </a:r>
            <a:r>
              <a:rPr lang="en-IN" dirty="0" err="1" smtClean="0">
                <a:solidFill>
                  <a:srgbClr val="C00000"/>
                </a:solidFill>
              </a:rPr>
              <a:t>backoff</a:t>
            </a:r>
            <a:r>
              <a:rPr lang="en-IN" dirty="0" smtClean="0"/>
              <a:t> performs </a:t>
            </a:r>
            <a:r>
              <a:rPr lang="en-IN" dirty="0"/>
              <a:t>better on bigram models than on trigram models</a:t>
            </a:r>
            <a:r>
              <a:rPr lang="en-IN" dirty="0" smtClean="0"/>
              <a:t>.</a:t>
            </a:r>
          </a:p>
          <a:p>
            <a:pPr>
              <a:buClr>
                <a:srgbClr val="C00000"/>
              </a:buClr>
            </a:pPr>
            <a:endParaRPr lang="en-IN" dirty="0"/>
          </a:p>
          <a:p>
            <a:pPr algn="just"/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027DF-0372-47E2-9D01-F9650094700F}" type="slidenum">
              <a:rPr lang="en-IN" smtClean="0"/>
              <a:pPr/>
              <a:t>47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9450095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2"/>
                </a:solidFill>
              </a:rPr>
              <a:t>Summary</a:t>
            </a:r>
            <a:endParaRPr lang="en-IN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>
              <a:buClr>
                <a:srgbClr val="C00000"/>
              </a:buClr>
            </a:pPr>
            <a:r>
              <a:rPr lang="en-US" sz="4400" dirty="0" smtClean="0"/>
              <a:t>Need for Smoothing</a:t>
            </a:r>
          </a:p>
          <a:p>
            <a:pPr>
              <a:buClr>
                <a:srgbClr val="C00000"/>
              </a:buClr>
            </a:pPr>
            <a:r>
              <a:rPr lang="en-US" sz="4400" dirty="0" smtClean="0"/>
              <a:t>Types of smoothing</a:t>
            </a:r>
          </a:p>
          <a:p>
            <a:pPr lvl="1">
              <a:buClr>
                <a:srgbClr val="C00000"/>
              </a:buClr>
            </a:pPr>
            <a:r>
              <a:rPr lang="en-US" sz="4400" dirty="0" smtClean="0">
                <a:solidFill>
                  <a:srgbClr val="C00000"/>
                </a:solidFill>
              </a:rPr>
              <a:t>Laplace Correction</a:t>
            </a:r>
          </a:p>
          <a:p>
            <a:pPr lvl="1">
              <a:buClr>
                <a:srgbClr val="C00000"/>
              </a:buClr>
            </a:pPr>
            <a:r>
              <a:rPr lang="en-US" sz="4400" dirty="0" smtClean="0">
                <a:solidFill>
                  <a:srgbClr val="C00000"/>
                </a:solidFill>
              </a:rPr>
              <a:t>Witten Bell</a:t>
            </a:r>
          </a:p>
          <a:p>
            <a:pPr lvl="1">
              <a:buClr>
                <a:srgbClr val="C00000"/>
              </a:buClr>
            </a:pPr>
            <a:r>
              <a:rPr lang="en-US" sz="4400" dirty="0" smtClean="0">
                <a:solidFill>
                  <a:srgbClr val="C00000"/>
                </a:solidFill>
              </a:rPr>
              <a:t>Good Turing</a:t>
            </a:r>
          </a:p>
          <a:p>
            <a:pPr lvl="1">
              <a:buClr>
                <a:srgbClr val="C00000"/>
              </a:buClr>
            </a:pPr>
            <a:r>
              <a:rPr lang="en-US" sz="4400" dirty="0" err="1" smtClean="0">
                <a:solidFill>
                  <a:srgbClr val="C00000"/>
                </a:solidFill>
              </a:rPr>
              <a:t>Kesner</a:t>
            </a:r>
            <a:r>
              <a:rPr lang="en-US" sz="4400" dirty="0" smtClean="0">
                <a:solidFill>
                  <a:srgbClr val="C00000"/>
                </a:solidFill>
              </a:rPr>
              <a:t> Ney</a:t>
            </a:r>
          </a:p>
          <a:p>
            <a:pPr>
              <a:buClr>
                <a:srgbClr val="C00000"/>
              </a:buClr>
            </a:pPr>
            <a:r>
              <a:rPr lang="en-US" sz="4400" dirty="0" err="1" smtClean="0"/>
              <a:t>Backoff</a:t>
            </a:r>
            <a:endParaRPr lang="en-US" sz="4400" dirty="0" smtClean="0"/>
          </a:p>
          <a:p>
            <a:pPr lvl="1">
              <a:buClr>
                <a:srgbClr val="C00000"/>
              </a:buClr>
            </a:pPr>
            <a:r>
              <a:rPr lang="en-US" sz="4400" dirty="0">
                <a:solidFill>
                  <a:srgbClr val="C00000"/>
                </a:solidFill>
              </a:rPr>
              <a:t>Back off</a:t>
            </a:r>
          </a:p>
          <a:p>
            <a:pPr lvl="1">
              <a:buClr>
                <a:srgbClr val="C00000"/>
              </a:buClr>
            </a:pPr>
            <a:r>
              <a:rPr lang="en-US" sz="4400" dirty="0">
                <a:solidFill>
                  <a:srgbClr val="C00000"/>
                </a:solidFill>
              </a:rPr>
              <a:t>Interpolation</a:t>
            </a:r>
            <a:r>
              <a:rPr lang="en-US" sz="4400" dirty="0"/>
              <a:t> </a:t>
            </a:r>
            <a:endParaRPr lang="en-US" sz="4400" dirty="0" smtClean="0"/>
          </a:p>
          <a:p>
            <a:pPr>
              <a:buClr>
                <a:srgbClr val="C00000"/>
              </a:buClr>
            </a:pPr>
            <a:r>
              <a:rPr lang="en-US" sz="4400" dirty="0" smtClean="0"/>
              <a:t>Comparison</a:t>
            </a:r>
          </a:p>
          <a:p>
            <a:pPr lvl="1">
              <a:buClr>
                <a:srgbClr val="C00000"/>
              </a:buClr>
            </a:pPr>
            <a:endParaRPr lang="en-US" dirty="0"/>
          </a:p>
          <a:p>
            <a:pPr lvl="1">
              <a:buClr>
                <a:srgbClr val="C00000"/>
              </a:buClr>
            </a:pPr>
            <a:endParaRPr lang="en-US" dirty="0" smtClean="0"/>
          </a:p>
          <a:p>
            <a:pPr marL="457200" lvl="1" indent="0">
              <a:buNone/>
            </a:pPr>
            <a:r>
              <a:rPr lang="en-US" dirty="0"/>
              <a:t>	</a:t>
            </a:r>
            <a:endParaRPr lang="en-US" dirty="0" smtClean="0"/>
          </a:p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027DF-0372-47E2-9D01-F9650094700F}" type="slidenum">
              <a:rPr lang="en-IN" smtClean="0"/>
              <a:pPr/>
              <a:t>48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175101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/>
          <a:lstStyle/>
          <a:p>
            <a:pPr algn="l"/>
            <a:r>
              <a:rPr lang="en-US" dirty="0" smtClean="0">
                <a:solidFill>
                  <a:schemeClr val="tx2"/>
                </a:solidFill>
              </a:rPr>
              <a:t>References</a:t>
            </a:r>
            <a:endParaRPr lang="en-IN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rmAutofit/>
          </a:bodyPr>
          <a:lstStyle/>
          <a:p>
            <a:pPr algn="just">
              <a:buClr>
                <a:srgbClr val="C00000"/>
              </a:buClr>
            </a:pPr>
            <a:r>
              <a:rPr lang="en-IN" sz="2000" dirty="0"/>
              <a:t>SF Chen, J Goodman </a:t>
            </a:r>
            <a:r>
              <a:rPr lang="en-IN" sz="2000" dirty="0" smtClean="0"/>
              <a:t>, An </a:t>
            </a:r>
            <a:r>
              <a:rPr lang="en-IN" sz="2000" dirty="0"/>
              <a:t>empirical study of smoothing techniques for language </a:t>
            </a:r>
            <a:r>
              <a:rPr lang="en-IN" sz="2000" dirty="0" err="1" smtClean="0"/>
              <a:t>modeling</a:t>
            </a:r>
            <a:r>
              <a:rPr lang="en-IN" sz="2000" dirty="0" smtClean="0"/>
              <a:t>- </a:t>
            </a:r>
            <a:r>
              <a:rPr lang="en-IN" sz="2000" dirty="0"/>
              <a:t>Computer Speech &amp; Language, 1999</a:t>
            </a:r>
            <a:endParaRPr lang="en-IN" sz="2000" dirty="0" smtClean="0"/>
          </a:p>
          <a:p>
            <a:pPr algn="just">
              <a:buClr>
                <a:srgbClr val="C00000"/>
              </a:buClr>
            </a:pPr>
            <a:r>
              <a:rPr lang="en-IN" sz="2000" dirty="0" err="1" smtClean="0"/>
              <a:t>Jurafsky</a:t>
            </a:r>
            <a:r>
              <a:rPr lang="en-IN" sz="2000" dirty="0"/>
              <a:t>, Daniel, and James H. Martin. 2009. Speech and Language Processing: An Introduction to Natural Language Processing, Speech Recognition, and Computational Linguistics. 2nd edition. Prentice-Hall</a:t>
            </a:r>
            <a:r>
              <a:rPr lang="en-IN" sz="2000" dirty="0" smtClean="0"/>
              <a:t>.</a:t>
            </a:r>
          </a:p>
          <a:p>
            <a:pPr algn="just">
              <a:buClr>
                <a:srgbClr val="C00000"/>
              </a:buClr>
            </a:pPr>
            <a:r>
              <a:rPr lang="en-IN" sz="2000" dirty="0"/>
              <a:t>H Ney, U Essen, R </a:t>
            </a:r>
            <a:r>
              <a:rPr lang="en-IN" sz="2000" dirty="0" err="1"/>
              <a:t>Kneser</a:t>
            </a:r>
            <a:r>
              <a:rPr lang="en-IN" sz="2000" dirty="0"/>
              <a:t>, On the estimation of `small' probabilities by </a:t>
            </a:r>
            <a:r>
              <a:rPr lang="en-IN" sz="2000" dirty="0" smtClean="0"/>
              <a:t>leaving-one-out, Pattern </a:t>
            </a:r>
            <a:r>
              <a:rPr lang="en-IN" sz="2000" dirty="0"/>
              <a:t>Analysis and Machine Intelligence, </a:t>
            </a:r>
            <a:r>
              <a:rPr lang="en-IN" sz="2000" dirty="0" smtClean="0"/>
              <a:t>1995</a:t>
            </a:r>
          </a:p>
          <a:p>
            <a:pPr algn="just">
              <a:buClr>
                <a:srgbClr val="C00000"/>
              </a:buClr>
            </a:pPr>
            <a:r>
              <a:rPr lang="en-IN" sz="2000" dirty="0"/>
              <a:t>T </a:t>
            </a:r>
            <a:r>
              <a:rPr lang="en-IN" sz="2000" dirty="0" err="1"/>
              <a:t>Brants</a:t>
            </a:r>
            <a:r>
              <a:rPr lang="en-IN" sz="2000" dirty="0"/>
              <a:t>, AC </a:t>
            </a:r>
            <a:r>
              <a:rPr lang="en-IN" sz="2000" dirty="0" err="1"/>
              <a:t>Popat</a:t>
            </a:r>
            <a:r>
              <a:rPr lang="en-IN" sz="2000" dirty="0"/>
              <a:t>, P </a:t>
            </a:r>
            <a:r>
              <a:rPr lang="en-IN" sz="2000" dirty="0" err="1"/>
              <a:t>Xu</a:t>
            </a:r>
            <a:r>
              <a:rPr lang="en-IN" sz="2000" dirty="0"/>
              <a:t>, FJ </a:t>
            </a:r>
            <a:r>
              <a:rPr lang="en-IN" sz="2000" dirty="0" err="1"/>
              <a:t>Och</a:t>
            </a:r>
            <a:r>
              <a:rPr lang="en-IN" sz="2000" dirty="0"/>
              <a:t>, J Dean, Large language models in machine </a:t>
            </a:r>
            <a:r>
              <a:rPr lang="en-IN" sz="2000" dirty="0" smtClean="0"/>
              <a:t>translation, EMNLP 2007</a:t>
            </a:r>
          </a:p>
          <a:p>
            <a:pPr algn="just">
              <a:buClr>
                <a:srgbClr val="C00000"/>
              </a:buClr>
            </a:pPr>
            <a:r>
              <a:rPr lang="en-IN" sz="2000" dirty="0" smtClean="0"/>
              <a:t>Adam </a:t>
            </a:r>
            <a:r>
              <a:rPr lang="en-IN" sz="2000" dirty="0"/>
              <a:t>Berger, Convexity, Maximum Likelihood and All That, Tutorial at </a:t>
            </a:r>
            <a:r>
              <a:rPr lang="en-IN" sz="2000" dirty="0">
                <a:hlinkClick r:id="rId2"/>
              </a:rPr>
              <a:t>http://www.cs.cmu.edu/~</a:t>
            </a:r>
            <a:r>
              <a:rPr lang="en-IN" sz="2000" dirty="0" smtClean="0">
                <a:hlinkClick r:id="rId2"/>
              </a:rPr>
              <a:t>aberger/maxent.html</a:t>
            </a:r>
            <a:endParaRPr lang="en-IN" sz="2000" dirty="0" smtClean="0"/>
          </a:p>
          <a:p>
            <a:pPr algn="just">
              <a:buClr>
                <a:srgbClr val="C00000"/>
              </a:buClr>
            </a:pPr>
            <a:r>
              <a:rPr lang="en-US" sz="2000" dirty="0" err="1" smtClean="0"/>
              <a:t>Jurafsky’s</a:t>
            </a:r>
            <a:r>
              <a:rPr lang="en-US" sz="2000" dirty="0" smtClean="0"/>
              <a:t> video lecture on Language </a:t>
            </a:r>
            <a:r>
              <a:rPr lang="en-US" sz="2000" dirty="0" err="1" smtClean="0"/>
              <a:t>Modelling</a:t>
            </a:r>
            <a:r>
              <a:rPr lang="en-US" sz="2000" dirty="0" smtClean="0"/>
              <a:t> : </a:t>
            </a:r>
            <a:r>
              <a:rPr lang="en-IN" sz="2000" dirty="0">
                <a:hlinkClick r:id="rId3"/>
              </a:rPr>
              <a:t>http://www.youtube.com/watch?v=XdjCCkFUBKU</a:t>
            </a:r>
            <a:endParaRPr lang="en-IN" sz="2000" dirty="0" smtClean="0"/>
          </a:p>
          <a:p>
            <a:pPr algn="just">
              <a:buClr>
                <a:srgbClr val="C00000"/>
              </a:buClr>
            </a:pPr>
            <a:endParaRPr lang="en-IN" sz="2000" dirty="0"/>
          </a:p>
          <a:p>
            <a:pPr algn="just"/>
            <a:endParaRPr lang="en-IN" sz="2000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A48A8-7A70-4469-B721-1A2D49615A6A}" type="slidenum">
              <a:rPr lang="en-IN" smtClean="0"/>
              <a:pPr/>
              <a:t>49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569622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2"/>
                </a:solidFill>
              </a:rPr>
              <a:t>Roadmap</a:t>
            </a:r>
            <a:endParaRPr lang="en-IN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rgbClr val="C00000"/>
              </a:buClr>
            </a:pPr>
            <a:r>
              <a:rPr lang="en-US" dirty="0" smtClean="0"/>
              <a:t>Motivation</a:t>
            </a:r>
          </a:p>
          <a:p>
            <a:pPr>
              <a:buClr>
                <a:srgbClr val="C00000"/>
              </a:buClr>
            </a:pPr>
            <a:r>
              <a:rPr lang="en-US" dirty="0" smtClean="0"/>
              <a:t>Types of smoothing</a:t>
            </a:r>
          </a:p>
          <a:p>
            <a:pPr>
              <a:buClr>
                <a:srgbClr val="C00000"/>
              </a:buClr>
            </a:pPr>
            <a:r>
              <a:rPr lang="en-US" dirty="0" smtClean="0"/>
              <a:t>Back-off</a:t>
            </a:r>
          </a:p>
          <a:p>
            <a:pPr>
              <a:buClr>
                <a:srgbClr val="C00000"/>
              </a:buClr>
            </a:pPr>
            <a:r>
              <a:rPr lang="en-US" dirty="0"/>
              <a:t>I</a:t>
            </a:r>
            <a:r>
              <a:rPr lang="en-US" dirty="0" smtClean="0"/>
              <a:t>nterpolation</a:t>
            </a:r>
          </a:p>
          <a:p>
            <a:pPr>
              <a:buClr>
                <a:srgbClr val="C00000"/>
              </a:buClr>
            </a:pPr>
            <a:r>
              <a:rPr lang="en-US" dirty="0" smtClean="0"/>
              <a:t>Comparison of smoothing techniques</a:t>
            </a:r>
            <a:endParaRPr lang="en-IN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A48A8-7A70-4469-B721-1A2D49615A6A}" type="slidenum">
              <a:rPr lang="en-IN" smtClean="0"/>
              <a:pPr/>
              <a:t>5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54322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2060"/>
                </a:solidFill>
              </a:rPr>
              <a:t>The Berkeley Restaurant Example</a:t>
            </a:r>
            <a:endParaRPr lang="en-IN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>
                <a:solidFill>
                  <a:srgbClr val="C00000"/>
                </a:solidFill>
              </a:rPr>
              <a:t>Corpora</a:t>
            </a:r>
          </a:p>
          <a:p>
            <a:pPr algn="just">
              <a:buClr>
                <a:srgbClr val="C00000"/>
              </a:buClr>
            </a:pPr>
            <a:r>
              <a:rPr lang="en-US" dirty="0" smtClean="0"/>
              <a:t>Can you tell me about any good </a:t>
            </a:r>
            <a:r>
              <a:rPr lang="en-US" dirty="0" err="1" smtClean="0"/>
              <a:t>cantonese</a:t>
            </a:r>
            <a:r>
              <a:rPr lang="en-US" dirty="0" smtClean="0"/>
              <a:t> restaurants close by</a:t>
            </a:r>
          </a:p>
          <a:p>
            <a:pPr algn="just">
              <a:buClr>
                <a:srgbClr val="C00000"/>
              </a:buClr>
            </a:pPr>
            <a:r>
              <a:rPr lang="en-US" dirty="0" smtClean="0"/>
              <a:t>Mid-priced Thai food is what I’m looking for</a:t>
            </a:r>
          </a:p>
          <a:p>
            <a:pPr algn="just">
              <a:buClr>
                <a:srgbClr val="C00000"/>
              </a:buClr>
            </a:pPr>
            <a:r>
              <a:rPr lang="en-US" dirty="0" smtClean="0"/>
              <a:t>Can you give me a listing of the kinds of food that are available</a:t>
            </a:r>
          </a:p>
          <a:p>
            <a:pPr algn="just">
              <a:buClr>
                <a:srgbClr val="C00000"/>
              </a:buClr>
            </a:pPr>
            <a:r>
              <a:rPr lang="en-US" dirty="0" smtClean="0"/>
              <a:t>I am looking for a good place to eat breakfast</a:t>
            </a:r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027DF-0372-47E2-9D01-F9650094700F}" type="slidenum">
              <a:rPr lang="en-IN" smtClean="0"/>
              <a:pPr/>
              <a:t>6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9003555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2060"/>
                </a:solidFill>
              </a:rPr>
              <a:t>Raw Bigram Counts</a:t>
            </a:r>
            <a:endParaRPr lang="en-IN" dirty="0">
              <a:solidFill>
                <a:srgbClr val="002060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6716062"/>
              </p:ext>
            </p:extLst>
          </p:nvPr>
        </p:nvGraphicFramePr>
        <p:xfrm>
          <a:off x="1371600" y="1905000"/>
          <a:ext cx="7124192" cy="3053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66800"/>
                <a:gridCol w="838200"/>
                <a:gridCol w="799592"/>
                <a:gridCol w="914400"/>
                <a:gridCol w="762000"/>
                <a:gridCol w="990600"/>
                <a:gridCol w="838200"/>
                <a:gridCol w="914400"/>
              </a:tblGrid>
              <a:tr h="457200">
                <a:tc>
                  <a:txBody>
                    <a:bodyPr/>
                    <a:lstStyle/>
                    <a:p>
                      <a:pPr algn="ctr"/>
                      <a:endParaRPr lang="en-IN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I</a:t>
                      </a:r>
                      <a:endParaRPr lang="en-IN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Want </a:t>
                      </a:r>
                      <a:endParaRPr lang="en-IN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to</a:t>
                      </a:r>
                      <a:endParaRPr lang="en-IN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eat</a:t>
                      </a:r>
                      <a:endParaRPr lang="en-IN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Chinese</a:t>
                      </a:r>
                      <a:endParaRPr lang="en-IN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food</a:t>
                      </a:r>
                      <a:endParaRPr lang="en-IN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lunch</a:t>
                      </a:r>
                      <a:endParaRPr lang="en-IN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I</a:t>
                      </a:r>
                      <a:endParaRPr lang="en-IN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en-IN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1087</a:t>
                      </a:r>
                      <a:endParaRPr lang="en-IN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IN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13</a:t>
                      </a:r>
                      <a:endParaRPr lang="en-IN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IN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IN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IN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Want</a:t>
                      </a:r>
                      <a:endParaRPr lang="en-IN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IN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IN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786</a:t>
                      </a:r>
                      <a:endParaRPr lang="en-IN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IN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IN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en-IN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IN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To</a:t>
                      </a:r>
                      <a:endParaRPr lang="en-IN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IN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IN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en-IN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860</a:t>
                      </a:r>
                      <a:endParaRPr lang="en-IN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IN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IN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en-IN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Eat</a:t>
                      </a:r>
                      <a:endParaRPr lang="en-IN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IN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IN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IN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IN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19</a:t>
                      </a:r>
                      <a:endParaRPr lang="en-IN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IN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52</a:t>
                      </a:r>
                      <a:endParaRPr lang="en-IN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Chinese</a:t>
                      </a:r>
                      <a:endParaRPr lang="en-IN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IN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IN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IN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IN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IN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120</a:t>
                      </a:r>
                      <a:endParaRPr lang="en-IN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IN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Food</a:t>
                      </a:r>
                      <a:endParaRPr lang="en-IN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19</a:t>
                      </a:r>
                      <a:endParaRPr lang="en-IN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IN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17</a:t>
                      </a:r>
                      <a:endParaRPr lang="en-IN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IN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IN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IN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IN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lunch</a:t>
                      </a:r>
                      <a:endParaRPr lang="en-IN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IN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IN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IN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IN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IN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IN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IN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027DF-0372-47E2-9D01-F9650094700F}" type="slidenum">
              <a:rPr lang="en-IN" smtClean="0"/>
              <a:pPr/>
              <a:t>7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6815701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2"/>
                </a:solidFill>
              </a:rPr>
              <a:t>Probability Space</a:t>
            </a:r>
            <a:endParaRPr lang="en-IN" dirty="0">
              <a:solidFill>
                <a:schemeClr val="tx2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027DF-0372-47E2-9D01-F9650094700F}" type="slidenum">
              <a:rPr lang="en-IN" smtClean="0"/>
              <a:pPr/>
              <a:t>8</a:t>
            </a:fld>
            <a:endParaRPr lang="en-IN"/>
          </a:p>
        </p:txBody>
      </p:sp>
      <p:graphicFrame>
        <p:nvGraphicFramePr>
          <p:cNvPr id="7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68949958"/>
              </p:ext>
            </p:extLst>
          </p:nvPr>
        </p:nvGraphicFramePr>
        <p:xfrm>
          <a:off x="1295400" y="1981200"/>
          <a:ext cx="7124192" cy="312927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66800"/>
                <a:gridCol w="838200"/>
                <a:gridCol w="799592"/>
                <a:gridCol w="914400"/>
                <a:gridCol w="762000"/>
                <a:gridCol w="990600"/>
                <a:gridCol w="838200"/>
                <a:gridCol w="914400"/>
              </a:tblGrid>
              <a:tr h="533399">
                <a:tc>
                  <a:txBody>
                    <a:bodyPr/>
                    <a:lstStyle/>
                    <a:p>
                      <a:pPr algn="ctr"/>
                      <a:endParaRPr lang="en-IN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I</a:t>
                      </a:r>
                      <a:endParaRPr lang="en-IN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Want </a:t>
                      </a:r>
                      <a:endParaRPr lang="en-IN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to</a:t>
                      </a:r>
                      <a:endParaRPr lang="en-IN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eat</a:t>
                      </a:r>
                      <a:endParaRPr lang="en-IN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Chinese</a:t>
                      </a:r>
                      <a:endParaRPr lang="en-IN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food</a:t>
                      </a:r>
                      <a:endParaRPr lang="en-IN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lunch</a:t>
                      </a:r>
                      <a:endParaRPr lang="en-IN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I</a:t>
                      </a:r>
                      <a:endParaRPr lang="en-IN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.0023</a:t>
                      </a:r>
                      <a:endParaRPr lang="en-IN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.32</a:t>
                      </a:r>
                      <a:endParaRPr lang="en-IN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IN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.0038</a:t>
                      </a:r>
                      <a:endParaRPr lang="en-IN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IN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IN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IN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Want</a:t>
                      </a:r>
                      <a:endParaRPr lang="en-IN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.0025</a:t>
                      </a:r>
                      <a:endParaRPr lang="en-IN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IN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.65</a:t>
                      </a:r>
                      <a:endParaRPr lang="en-IN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IN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.0049</a:t>
                      </a:r>
                      <a:endParaRPr lang="en-IN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.0066</a:t>
                      </a:r>
                      <a:endParaRPr lang="en-IN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.0049</a:t>
                      </a:r>
                      <a:endParaRPr lang="en-IN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To</a:t>
                      </a:r>
                      <a:endParaRPr lang="en-IN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.00092</a:t>
                      </a:r>
                      <a:endParaRPr lang="en-IN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IN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.0031</a:t>
                      </a:r>
                      <a:endParaRPr lang="en-IN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.26</a:t>
                      </a:r>
                      <a:endParaRPr lang="en-IN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.00092</a:t>
                      </a:r>
                      <a:endParaRPr lang="en-IN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IN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.0037</a:t>
                      </a:r>
                      <a:endParaRPr lang="en-IN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Eat</a:t>
                      </a:r>
                      <a:endParaRPr lang="en-IN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IN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IN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.0021</a:t>
                      </a:r>
                      <a:endParaRPr lang="en-IN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IN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.020</a:t>
                      </a:r>
                      <a:endParaRPr lang="en-IN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.0021</a:t>
                      </a:r>
                      <a:endParaRPr lang="en-IN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.055</a:t>
                      </a:r>
                      <a:endParaRPr lang="en-IN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Chinese</a:t>
                      </a:r>
                      <a:endParaRPr lang="en-IN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.0094</a:t>
                      </a:r>
                      <a:endParaRPr lang="en-IN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IN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IN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IN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IN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.56</a:t>
                      </a:r>
                      <a:endParaRPr lang="en-IN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.0047</a:t>
                      </a:r>
                      <a:endParaRPr lang="en-IN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Food</a:t>
                      </a:r>
                      <a:endParaRPr lang="en-IN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.013</a:t>
                      </a:r>
                      <a:endParaRPr lang="en-IN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IN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.011</a:t>
                      </a:r>
                      <a:endParaRPr lang="en-IN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IN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IN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IN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IN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lunch</a:t>
                      </a:r>
                      <a:endParaRPr lang="en-IN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.0087</a:t>
                      </a:r>
                      <a:endParaRPr lang="en-IN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IN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IN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IN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IN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.0022</a:t>
                      </a:r>
                      <a:endParaRPr lang="en-IN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IN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445388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2"/>
                </a:solidFill>
              </a:rPr>
              <a:t>Motivation for Smoothing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00200"/>
            <a:ext cx="8534400" cy="4724400"/>
          </a:xfrm>
        </p:spPr>
        <p:txBody>
          <a:bodyPr>
            <a:normAutofit/>
          </a:bodyPr>
          <a:lstStyle/>
          <a:p>
            <a:pPr algn="just">
              <a:buClr>
                <a:srgbClr val="C00000"/>
              </a:buClr>
            </a:pPr>
            <a:r>
              <a:rPr lang="en-US" sz="2800" dirty="0" smtClean="0"/>
              <a:t>Even if one n-gram is unseen in the sentence, probability of the whole sentence becomes zero.</a:t>
            </a:r>
          </a:p>
          <a:p>
            <a:pPr algn="just">
              <a:buClr>
                <a:srgbClr val="C00000"/>
              </a:buClr>
            </a:pPr>
            <a:r>
              <a:rPr lang="en-US" sz="2800" dirty="0" smtClean="0"/>
              <a:t>To avoid this, some probability mass has to be reserved for the unseen words.</a:t>
            </a:r>
          </a:p>
          <a:p>
            <a:pPr algn="just">
              <a:buClr>
                <a:srgbClr val="C00000"/>
              </a:buClr>
            </a:pPr>
            <a:r>
              <a:rPr lang="en-US" sz="2800" dirty="0" smtClean="0">
                <a:solidFill>
                  <a:srgbClr val="C00000"/>
                </a:solidFill>
              </a:rPr>
              <a:t>Solution - Smoothing techniques</a:t>
            </a:r>
          </a:p>
          <a:p>
            <a:pPr algn="just">
              <a:buClr>
                <a:srgbClr val="C00000"/>
              </a:buClr>
            </a:pPr>
            <a:r>
              <a:rPr lang="en-US" sz="2800" dirty="0" smtClean="0"/>
              <a:t>This zero probability problem also occurs in </a:t>
            </a:r>
            <a:r>
              <a:rPr lang="en-US" sz="2800" b="1" dirty="0" smtClean="0">
                <a:solidFill>
                  <a:srgbClr val="C00000"/>
                </a:solidFill>
              </a:rPr>
              <a:t>text categorization</a:t>
            </a:r>
            <a:r>
              <a:rPr lang="en-US" sz="2800" dirty="0" smtClean="0"/>
              <a:t> using </a:t>
            </a:r>
            <a:r>
              <a:rPr lang="en-US" sz="2800" i="1" dirty="0" smtClean="0"/>
              <a:t>Multinomial Naïve </a:t>
            </a:r>
            <a:r>
              <a:rPr lang="en-US" sz="2800" i="1" dirty="0" err="1" smtClean="0"/>
              <a:t>Bayes</a:t>
            </a:r>
            <a:endParaRPr lang="en-US" sz="2800" i="1" dirty="0" smtClean="0"/>
          </a:p>
          <a:p>
            <a:pPr lvl="1" algn="just">
              <a:buClr>
                <a:srgbClr val="C00000"/>
              </a:buClr>
              <a:buFont typeface="Arial" pitchFamily="34" charset="0"/>
              <a:buChar char="•"/>
            </a:pPr>
            <a:r>
              <a:rPr lang="en-US" sz="2400" dirty="0" smtClean="0"/>
              <a:t>Probability of a test document given some class can be zero even if a single word in that document is unseen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027DF-0372-47E2-9D01-F9650094700F}" type="slidenum">
              <a:rPr lang="en-IN" smtClean="0"/>
              <a:pPr/>
              <a:t>9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084408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1603</TotalTime>
  <Words>2935</Words>
  <Application>Microsoft Office PowerPoint</Application>
  <PresentationFormat>On-screen Show (4:3)</PresentationFormat>
  <Paragraphs>716</Paragraphs>
  <Slides>49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49</vt:i4>
      </vt:variant>
    </vt:vector>
  </HeadingPairs>
  <TitlesOfParts>
    <vt:vector size="50" baseType="lpstr">
      <vt:lpstr>Office Theme</vt:lpstr>
      <vt:lpstr>Smoothing Techniques – A Primer</vt:lpstr>
      <vt:lpstr>Some terminology</vt:lpstr>
      <vt:lpstr>Language Models</vt:lpstr>
      <vt:lpstr>Perplexity</vt:lpstr>
      <vt:lpstr>Roadmap</vt:lpstr>
      <vt:lpstr>The Berkeley Restaurant Example</vt:lpstr>
      <vt:lpstr>Raw Bigram Counts</vt:lpstr>
      <vt:lpstr>Probability Space</vt:lpstr>
      <vt:lpstr>Motivation for Smoothing</vt:lpstr>
      <vt:lpstr>Smoothing</vt:lpstr>
      <vt:lpstr>Add-one Smoothing (Laplace Correction)</vt:lpstr>
      <vt:lpstr>Add-one Smoothing (Laplace Correction) – Bigram</vt:lpstr>
      <vt:lpstr>Concept of “Discounting”</vt:lpstr>
      <vt:lpstr>Laplace Correction - Adjusted Counts</vt:lpstr>
      <vt:lpstr>Laplace Correction – Observations and shortcomings</vt:lpstr>
      <vt:lpstr>Witten-Bell Smoothing</vt:lpstr>
      <vt:lpstr>Witten Bell - for Bigram</vt:lpstr>
      <vt:lpstr>Smoothed counts </vt:lpstr>
      <vt:lpstr>PowerPoint Presentation</vt:lpstr>
      <vt:lpstr>Witten Bell – Smoothed Counts</vt:lpstr>
      <vt:lpstr>Good-Turing Discounting</vt:lpstr>
      <vt:lpstr>Good-Turing Discounting (contd.)</vt:lpstr>
      <vt:lpstr>Good Turing - Example</vt:lpstr>
      <vt:lpstr>Good Turing – Berkeley Restaurant Example</vt:lpstr>
      <vt:lpstr>Leave-one-out Intuition (based on Jurafsky’s video lecture)</vt:lpstr>
      <vt:lpstr>Leave-one-out Intuition (contd.)</vt:lpstr>
      <vt:lpstr>Leave-one-out Intuition (contd.)</vt:lpstr>
      <vt:lpstr>Interpolation and Backoff</vt:lpstr>
      <vt:lpstr>Interpolation</vt:lpstr>
      <vt:lpstr>Interpolation – Calculation of λ </vt:lpstr>
      <vt:lpstr>EM Algorithm for learning linear interpolation weights</vt:lpstr>
      <vt:lpstr>Problem Formulation</vt:lpstr>
      <vt:lpstr>EM Algorithm</vt:lpstr>
      <vt:lpstr>EM Algorithm (contd.)</vt:lpstr>
      <vt:lpstr>EM Algorithm (contd.)</vt:lpstr>
      <vt:lpstr>EM Algorithm (contd.)</vt:lpstr>
      <vt:lpstr>Backoff</vt:lpstr>
      <vt:lpstr>Backoff – calculation of </vt:lpstr>
      <vt:lpstr>Stupid Backoff (contd.)</vt:lpstr>
      <vt:lpstr>Stupid Backoff (Brants et.al.)</vt:lpstr>
      <vt:lpstr>Absolute Discounting</vt:lpstr>
      <vt:lpstr>Kneser Ney Smoothing</vt:lpstr>
      <vt:lpstr>Kneser Ney Smoothing (contd.)</vt:lpstr>
      <vt:lpstr>Kneser Ney Smoothing (contd.)</vt:lpstr>
      <vt:lpstr>Short Summary</vt:lpstr>
      <vt:lpstr>Performance of Smoothing techniques</vt:lpstr>
      <vt:lpstr>Comparison of Performance</vt:lpstr>
      <vt:lpstr>Summary</vt:lpstr>
      <vt:lpstr>References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Smoothing Techniques – A Primer</dc:title>
  <dc:creator>Sayantan Chakraborty</dc:creator>
  <cp:lastModifiedBy>Sayantan Chakraborty</cp:lastModifiedBy>
  <cp:revision>112</cp:revision>
  <dcterms:created xsi:type="dcterms:W3CDTF">2012-10-30T08:53:14Z</dcterms:created>
  <dcterms:modified xsi:type="dcterms:W3CDTF">2012-11-02T03:44:26Z</dcterms:modified>
</cp:coreProperties>
</file>